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xlsb" ContentType="application/vnd.ms-excel.sheet.binary.macroEnabled.12"/>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charts/chart1.xml" ContentType="application/vnd.openxmlformats-officedocument.drawingml.chart+xml"/>
  <Override PartName="/ppt/notesSlides/notesSlide2.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3.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96" r:id="rId4"/>
    <p:sldMasterId id="2147483949" r:id="rId5"/>
    <p:sldMasterId id="2147483648" r:id="rId6"/>
    <p:sldMasterId id="2147483652" r:id="rId7"/>
  </p:sldMasterIdLst>
  <p:notesMasterIdLst>
    <p:notesMasterId r:id="rId31"/>
  </p:notesMasterIdLst>
  <p:handoutMasterIdLst>
    <p:handoutMasterId r:id="rId32"/>
  </p:handoutMasterIdLst>
  <p:sldIdLst>
    <p:sldId id="674" r:id="rId8"/>
    <p:sldId id="676" r:id="rId9"/>
    <p:sldId id="2147480757" r:id="rId10"/>
    <p:sldId id="2147480746" r:id="rId11"/>
    <p:sldId id="2147480754" r:id="rId12"/>
    <p:sldId id="2147480765" r:id="rId13"/>
    <p:sldId id="2147480247" r:id="rId14"/>
    <p:sldId id="260" r:id="rId15"/>
    <p:sldId id="27401" r:id="rId16"/>
    <p:sldId id="1885" r:id="rId17"/>
    <p:sldId id="2147480735" r:id="rId18"/>
    <p:sldId id="2147480238" r:id="rId19"/>
    <p:sldId id="2147480769" r:id="rId20"/>
    <p:sldId id="2147480773" r:id="rId21"/>
    <p:sldId id="2147480768" r:id="rId22"/>
    <p:sldId id="279" r:id="rId23"/>
    <p:sldId id="2147480771" r:id="rId24"/>
    <p:sldId id="2147480770" r:id="rId25"/>
    <p:sldId id="689" r:id="rId26"/>
    <p:sldId id="2147480767" r:id="rId27"/>
    <p:sldId id="2147480758" r:id="rId28"/>
    <p:sldId id="2147480756" r:id="rId29"/>
    <p:sldId id="688" r:id="rId30"/>
  </p:sldIdLst>
  <p:sldSz cx="9144000" cy="6858000" type="screen4x3"/>
  <p:notesSz cx="9296400" cy="7010400"/>
  <p:defaultTextStyle>
    <a:defPPr>
      <a:defRPr lang="en-ZA"/>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253">
          <p15:clr>
            <a:srgbClr val="A4A3A4"/>
          </p15:clr>
        </p15:guide>
        <p15:guide id="2" orient="horz" pos="890">
          <p15:clr>
            <a:srgbClr val="A4A3A4"/>
          </p15:clr>
        </p15:guide>
        <p15:guide id="3" orient="horz" pos="3657">
          <p15:clr>
            <a:srgbClr val="A4A3A4"/>
          </p15:clr>
        </p15:guide>
        <p15:guide id="4" orient="horz" pos="1752">
          <p15:clr>
            <a:srgbClr val="A4A3A4"/>
          </p15:clr>
        </p15:guide>
        <p15:guide id="5" orient="horz" pos="4156">
          <p15:clr>
            <a:srgbClr val="A4A3A4"/>
          </p15:clr>
        </p15:guide>
        <p15:guide id="6" orient="horz" pos="3475">
          <p15:clr>
            <a:srgbClr val="A4A3A4"/>
          </p15:clr>
        </p15:guide>
        <p15:guide id="7" pos="5556">
          <p15:clr>
            <a:srgbClr val="A4A3A4"/>
          </p15:clr>
        </p15:guide>
        <p15:guide id="8" pos="5420">
          <p15:clr>
            <a:srgbClr val="A4A3A4"/>
          </p15:clr>
        </p15:guide>
        <p15:guide id="9" pos="340">
          <p15:clr>
            <a:srgbClr val="A4A3A4"/>
          </p15:clr>
        </p15:guide>
        <p15:guide id="10" pos="576">
          <p15:clr>
            <a:srgbClr val="A4A3A4"/>
          </p15:clr>
        </p15:guide>
        <p15:guide id="11" pos="4105">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EF9BA4D-6965-9DA8-E28F-FE790AFA2203}" name="Terry Njuguna" initials="TN" userId="Terry Njuguna"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330F"/>
    <a:srgbClr val="858705"/>
    <a:srgbClr val="C97A00"/>
    <a:srgbClr val="598787"/>
    <a:srgbClr val="83725B"/>
    <a:srgbClr val="003896"/>
    <a:srgbClr val="598705"/>
    <a:srgbClr val="B2B2B2"/>
    <a:srgbClr val="C0C0C0"/>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8309" autoAdjust="0"/>
    <p:restoredTop sz="93305" autoAdjust="0"/>
  </p:normalViewPr>
  <p:slideViewPr>
    <p:cSldViewPr snapToObjects="1">
      <p:cViewPr>
        <p:scale>
          <a:sx n="75" d="100"/>
          <a:sy n="75" d="100"/>
        </p:scale>
        <p:origin x="848" y="-284"/>
      </p:cViewPr>
      <p:guideLst>
        <p:guide orient="horz" pos="1253"/>
        <p:guide orient="horz" pos="890"/>
        <p:guide orient="horz" pos="3657"/>
        <p:guide orient="horz" pos="1752"/>
        <p:guide orient="horz" pos="4156"/>
        <p:guide orient="horz" pos="3475"/>
        <p:guide pos="5556"/>
        <p:guide pos="5420"/>
        <p:guide pos="340"/>
        <p:guide pos="576"/>
        <p:guide pos="4105"/>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handoutMaster" Target="handoutMasters/handoutMaster1.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1193866374589269E-3"/>
          <c:y val="9.7398669086509376E-2"/>
          <c:w val="0.98576122672508215"/>
          <c:h val="0.87114337568058076"/>
        </c:manualLayout>
      </c:layout>
      <c:barChart>
        <c:barDir val="col"/>
        <c:grouping val="stacked"/>
        <c:varyColors val="0"/>
        <c:ser>
          <c:idx val="0"/>
          <c:order val="0"/>
          <c:spPr>
            <a:noFill/>
            <a:ln>
              <a:noFill/>
            </a:ln>
          </c:spPr>
          <c:invertIfNegative val="0"/>
          <c:dPt>
            <c:idx val="0"/>
            <c:invertIfNegative val="0"/>
            <c:bubble3D val="0"/>
            <c:spPr>
              <a:solidFill>
                <a:srgbClr val="D68B03"/>
              </a:solidFill>
              <a:ln>
                <a:noFill/>
              </a:ln>
            </c:spPr>
            <c:extLst>
              <c:ext xmlns:c16="http://schemas.microsoft.com/office/drawing/2014/chart" uri="{C3380CC4-5D6E-409C-BE32-E72D297353CC}">
                <c16:uniqueId val="{00000000-4C36-4827-A871-A5460169B9A3}"/>
              </c:ext>
            </c:extLst>
          </c:dPt>
          <c:dPt>
            <c:idx val="5"/>
            <c:invertIfNegative val="0"/>
            <c:bubble3D val="0"/>
            <c:spPr>
              <a:solidFill>
                <a:srgbClr val="808080"/>
              </a:solidFill>
              <a:ln>
                <a:noFill/>
              </a:ln>
            </c:spPr>
            <c:extLst>
              <c:ext xmlns:c16="http://schemas.microsoft.com/office/drawing/2014/chart" uri="{C3380CC4-5D6E-409C-BE32-E72D297353CC}">
                <c16:uniqueId val="{00000001-4C36-4827-A871-A5460169B9A3}"/>
              </c:ext>
            </c:extLst>
          </c:dPt>
          <c:dLbls>
            <c:dLbl>
              <c:idx val="0"/>
              <c:layout>
                <c:manualLayout>
                  <c:x val="0"/>
                  <c:y val="-0.1530550514216576"/>
                </c:manualLayout>
              </c:layout>
              <c:numFmt formatCode="#,##0;&quot;-&quot;#,##0" sourceLinked="0"/>
              <c:spPr>
                <a:noFill/>
                <a:ln>
                  <a:noFill/>
                </a:ln>
              </c:spPr>
              <c:txPr>
                <a:bodyPr wrap="none"/>
                <a:lstStyle/>
                <a:p>
                  <a:pPr>
                    <a:defRPr sz="1400" kern="1200">
                      <a:solidFill>
                        <a:srgbClr val="1D3E88"/>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4C36-4827-A871-A5460169B9A3}"/>
                </c:ext>
              </c:extLst>
            </c:dLbl>
            <c:dLbl>
              <c:idx val="5"/>
              <c:layout>
                <c:manualLayout>
                  <c:x val="0"/>
                  <c:y val="-0.48396854204476708"/>
                </c:manualLayout>
              </c:layout>
              <c:numFmt formatCode="#,##0;&quot;-&quot;#,##0" sourceLinked="0"/>
              <c:spPr>
                <a:noFill/>
                <a:ln>
                  <a:noFill/>
                </a:ln>
              </c:spPr>
              <c:txPr>
                <a:bodyPr wrap="none"/>
                <a:lstStyle/>
                <a:p>
                  <a:pPr>
                    <a:defRPr sz="1400" kern="1200">
                      <a:solidFill>
                        <a:srgbClr val="1D3E88"/>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4C36-4827-A871-A5460169B9A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Sheet1!$A$1:$F$1</c:f>
              <c:numCache>
                <c:formatCode>General</c:formatCode>
                <c:ptCount val="6"/>
                <c:pt idx="0">
                  <c:v>60</c:v>
                </c:pt>
                <c:pt idx="1">
                  <c:v>60</c:v>
                </c:pt>
                <c:pt idx="2">
                  <c:v>90</c:v>
                </c:pt>
                <c:pt idx="3">
                  <c:v>140</c:v>
                </c:pt>
                <c:pt idx="4">
                  <c:v>190</c:v>
                </c:pt>
                <c:pt idx="5">
                  <c:v>250</c:v>
                </c:pt>
              </c:numCache>
            </c:numRef>
          </c:val>
          <c:extLst>
            <c:ext xmlns:c16="http://schemas.microsoft.com/office/drawing/2014/chart" uri="{C3380CC4-5D6E-409C-BE32-E72D297353CC}">
              <c16:uniqueId val="{00000002-4C36-4827-A871-A5460169B9A3}"/>
            </c:ext>
          </c:extLst>
        </c:ser>
        <c:ser>
          <c:idx val="1"/>
          <c:order val="1"/>
          <c:spPr>
            <a:solidFill>
              <a:srgbClr val="979600"/>
            </a:solidFill>
            <a:ln>
              <a:noFill/>
            </a:ln>
          </c:spPr>
          <c:invertIfNegative val="0"/>
          <c:dPt>
            <c:idx val="1"/>
            <c:invertIfNegative val="0"/>
            <c:bubble3D val="0"/>
            <c:spPr>
              <a:solidFill>
                <a:srgbClr val="A84611"/>
              </a:solidFill>
              <a:ln>
                <a:noFill/>
              </a:ln>
            </c:spPr>
            <c:extLst>
              <c:ext xmlns:c16="http://schemas.microsoft.com/office/drawing/2014/chart" uri="{C3380CC4-5D6E-409C-BE32-E72D297353CC}">
                <c16:uniqueId val="{00000003-4C36-4827-A871-A5460169B9A3}"/>
              </c:ext>
            </c:extLst>
          </c:dPt>
          <c:dPt>
            <c:idx val="3"/>
            <c:invertIfNegative val="0"/>
            <c:bubble3D val="0"/>
            <c:spPr>
              <a:solidFill>
                <a:srgbClr val="507AA6"/>
              </a:solidFill>
              <a:ln>
                <a:noFill/>
              </a:ln>
            </c:spPr>
            <c:extLst>
              <c:ext xmlns:c16="http://schemas.microsoft.com/office/drawing/2014/chart" uri="{C3380CC4-5D6E-409C-BE32-E72D297353CC}">
                <c16:uniqueId val="{00000004-4C36-4827-A871-A5460169B9A3}"/>
              </c:ext>
            </c:extLst>
          </c:dPt>
          <c:dPt>
            <c:idx val="4"/>
            <c:invertIfNegative val="0"/>
            <c:bubble3D val="0"/>
            <c:spPr>
              <a:solidFill>
                <a:srgbClr val="003F92"/>
              </a:solidFill>
              <a:ln>
                <a:noFill/>
              </a:ln>
            </c:spPr>
            <c:extLst>
              <c:ext xmlns:c16="http://schemas.microsoft.com/office/drawing/2014/chart" uri="{C3380CC4-5D6E-409C-BE32-E72D297353CC}">
                <c16:uniqueId val="{00000005-4C36-4827-A871-A5460169B9A3}"/>
              </c:ext>
            </c:extLst>
          </c:dPt>
          <c:dLbls>
            <c:dLbl>
              <c:idx val="1"/>
              <c:layout>
                <c:manualLayout>
                  <c:x val="0"/>
                  <c:y val="-1.8148820326678765E-3"/>
                </c:manualLayout>
              </c:layout>
              <c:numFmt formatCode="#,##0;#,##0" sourceLinked="0"/>
              <c:spPr>
                <a:noFill/>
                <a:ln>
                  <a:noFill/>
                </a:ln>
              </c:spPr>
              <c:txPr>
                <a:bodyPr wrap="none"/>
                <a:lstStyle/>
                <a:p>
                  <a:pPr>
                    <a:defRPr sz="14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4C36-4827-A871-A5460169B9A3}"/>
                </c:ext>
              </c:extLst>
            </c:dLbl>
            <c:dLbl>
              <c:idx val="2"/>
              <c:layout>
                <c:manualLayout>
                  <c:x val="0"/>
                  <c:y val="-1.8148820326678765E-3"/>
                </c:manualLayout>
              </c:layout>
              <c:numFmt formatCode="#,##0;#,##0" sourceLinked="0"/>
              <c:spPr>
                <a:noFill/>
                <a:ln>
                  <a:noFill/>
                </a:ln>
              </c:spPr>
              <c:txPr>
                <a:bodyPr wrap="none"/>
                <a:lstStyle/>
                <a:p>
                  <a:pPr>
                    <a:defRPr sz="14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4C36-4827-A871-A5460169B9A3}"/>
                </c:ext>
              </c:extLst>
            </c:dLbl>
            <c:dLbl>
              <c:idx val="3"/>
              <c:layout>
                <c:manualLayout>
                  <c:x val="0"/>
                  <c:y val="-1.8148820326678765E-3"/>
                </c:manualLayout>
              </c:layout>
              <c:numFmt formatCode="#,##0;#,##0" sourceLinked="0"/>
              <c:spPr>
                <a:noFill/>
                <a:ln>
                  <a:noFill/>
                </a:ln>
              </c:spPr>
              <c:txPr>
                <a:bodyPr wrap="none"/>
                <a:lstStyle/>
                <a:p>
                  <a:pPr>
                    <a:defRPr sz="14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4C36-4827-A871-A5460169B9A3}"/>
                </c:ext>
              </c:extLst>
            </c:dLbl>
            <c:dLbl>
              <c:idx val="4"/>
              <c:layout>
                <c:manualLayout>
                  <c:x val="0"/>
                  <c:y val="-1.8148820326678765E-3"/>
                </c:manualLayout>
              </c:layout>
              <c:numFmt formatCode="#,##0;#,##0" sourceLinked="0"/>
              <c:spPr>
                <a:noFill/>
                <a:ln>
                  <a:noFill/>
                </a:ln>
              </c:spPr>
              <c:txPr>
                <a:bodyPr wrap="none"/>
                <a:lstStyle/>
                <a:p>
                  <a:pPr>
                    <a:defRPr sz="14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4C36-4827-A871-A5460169B9A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Sheet1!$A$2:$F$2</c:f>
              <c:numCache>
                <c:formatCode>General</c:formatCode>
                <c:ptCount val="6"/>
                <c:pt idx="1">
                  <c:v>30</c:v>
                </c:pt>
                <c:pt idx="2">
                  <c:v>50</c:v>
                </c:pt>
                <c:pt idx="3">
                  <c:v>50</c:v>
                </c:pt>
                <c:pt idx="4">
                  <c:v>60</c:v>
                </c:pt>
              </c:numCache>
            </c:numRef>
          </c:val>
          <c:extLst>
            <c:ext xmlns:c16="http://schemas.microsoft.com/office/drawing/2014/chart" uri="{C3380CC4-5D6E-409C-BE32-E72D297353CC}">
              <c16:uniqueId val="{00000007-4C36-4827-A871-A5460169B9A3}"/>
            </c:ext>
          </c:extLst>
        </c:ser>
        <c:dLbls>
          <c:showLegendKey val="0"/>
          <c:showVal val="0"/>
          <c:showCatName val="0"/>
          <c:showSerName val="0"/>
          <c:showPercent val="0"/>
          <c:showBubbleSize val="0"/>
        </c:dLbls>
        <c:gapWidth val="80"/>
        <c:overlap val="100"/>
        <c:axId val="595053408"/>
        <c:axId val="1"/>
      </c:barChart>
      <c:catAx>
        <c:axId val="595053408"/>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250"/>
          <c:min val="0"/>
        </c:scaling>
        <c:delete val="1"/>
        <c:axPos val="l"/>
        <c:numFmt formatCode="General" sourceLinked="1"/>
        <c:majorTickMark val="out"/>
        <c:minorTickMark val="none"/>
        <c:tickLblPos val="nextTo"/>
        <c:crossAx val="595053408"/>
        <c:crosses val="min"/>
        <c:crossBetween val="between"/>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015510170603674"/>
          <c:y val="9.7055660600643759E-2"/>
          <c:w val="0.85653937007874015"/>
          <c:h val="0.58446198706242225"/>
        </c:manualLayout>
      </c:layout>
      <c:barChart>
        <c:barDir val="col"/>
        <c:grouping val="clustered"/>
        <c:varyColors val="0"/>
        <c:ser>
          <c:idx val="0"/>
          <c:order val="0"/>
          <c:tx>
            <c:strRef>
              <c:f>Sheet1!$F$2</c:f>
              <c:strCache>
                <c:ptCount val="1"/>
              </c:strCache>
            </c:strRef>
          </c:tx>
          <c:invertIfNegative val="0"/>
          <c:cat>
            <c:strRef>
              <c:f>Sheet1!$B$3:$B$21</c:f>
              <c:strCache>
                <c:ptCount val="19"/>
                <c:pt idx="0">
                  <c:v>FY 2005</c:v>
                </c:pt>
                <c:pt idx="1">
                  <c:v>FY 2006</c:v>
                </c:pt>
                <c:pt idx="2">
                  <c:v>FY 2007</c:v>
                </c:pt>
                <c:pt idx="3">
                  <c:v>FY 2008</c:v>
                </c:pt>
                <c:pt idx="4">
                  <c:v>FY 2009</c:v>
                </c:pt>
                <c:pt idx="5">
                  <c:v>FY 2010</c:v>
                </c:pt>
                <c:pt idx="6">
                  <c:v>FY 2011</c:v>
                </c:pt>
                <c:pt idx="7">
                  <c:v>FY 2012</c:v>
                </c:pt>
                <c:pt idx="8">
                  <c:v>FY 2013</c:v>
                </c:pt>
                <c:pt idx="9">
                  <c:v>FY 2014</c:v>
                </c:pt>
                <c:pt idx="10">
                  <c:v>FY 2015</c:v>
                </c:pt>
                <c:pt idx="11">
                  <c:v>FY 2016</c:v>
                </c:pt>
                <c:pt idx="12">
                  <c:v>FY 2017</c:v>
                </c:pt>
                <c:pt idx="13">
                  <c:v>FY 2018</c:v>
                </c:pt>
                <c:pt idx="14">
                  <c:v>FY 2019</c:v>
                </c:pt>
                <c:pt idx="15">
                  <c:v>FY 2020</c:v>
                </c:pt>
                <c:pt idx="16">
                  <c:v>FY 2021</c:v>
                </c:pt>
                <c:pt idx="17">
                  <c:v>FY 2022</c:v>
                </c:pt>
                <c:pt idx="18">
                  <c:v>FY 2023</c:v>
                </c:pt>
              </c:strCache>
            </c:strRef>
          </c:cat>
          <c:val>
            <c:numRef>
              <c:f>Sheet1!$F$3:$F$21</c:f>
              <c:numCache>
                <c:formatCode>General</c:formatCode>
                <c:ptCount val="19"/>
              </c:numCache>
            </c:numRef>
          </c:val>
          <c:extLst>
            <c:ext xmlns:c16="http://schemas.microsoft.com/office/drawing/2014/chart" uri="{C3380CC4-5D6E-409C-BE32-E72D297353CC}">
              <c16:uniqueId val="{00000000-B292-488F-A916-CB76E7A38647}"/>
            </c:ext>
          </c:extLst>
        </c:ser>
        <c:ser>
          <c:idx val="1"/>
          <c:order val="1"/>
          <c:tx>
            <c:strRef>
              <c:f>Sheet1!$G$2</c:f>
              <c:strCache>
                <c:ptCount val="1"/>
                <c:pt idx="0">
                  <c:v>Eskom Target  (Cumulative)</c:v>
                </c:pt>
              </c:strCache>
            </c:strRef>
          </c:tx>
          <c:spPr>
            <a:solidFill>
              <a:schemeClr val="bg1">
                <a:lumMod val="50000"/>
              </a:schemeClr>
            </a:solidFill>
          </c:spPr>
          <c:invertIfNegative val="0"/>
          <c:cat>
            <c:strRef>
              <c:f>Sheet1!$B$3:$B$21</c:f>
              <c:strCache>
                <c:ptCount val="19"/>
                <c:pt idx="0">
                  <c:v>FY 2005</c:v>
                </c:pt>
                <c:pt idx="1">
                  <c:v>FY 2006</c:v>
                </c:pt>
                <c:pt idx="2">
                  <c:v>FY 2007</c:v>
                </c:pt>
                <c:pt idx="3">
                  <c:v>FY 2008</c:v>
                </c:pt>
                <c:pt idx="4">
                  <c:v>FY 2009</c:v>
                </c:pt>
                <c:pt idx="5">
                  <c:v>FY 2010</c:v>
                </c:pt>
                <c:pt idx="6">
                  <c:v>FY 2011</c:v>
                </c:pt>
                <c:pt idx="7">
                  <c:v>FY 2012</c:v>
                </c:pt>
                <c:pt idx="8">
                  <c:v>FY 2013</c:v>
                </c:pt>
                <c:pt idx="9">
                  <c:v>FY 2014</c:v>
                </c:pt>
                <c:pt idx="10">
                  <c:v>FY 2015</c:v>
                </c:pt>
                <c:pt idx="11">
                  <c:v>FY 2016</c:v>
                </c:pt>
                <c:pt idx="12">
                  <c:v>FY 2017</c:v>
                </c:pt>
                <c:pt idx="13">
                  <c:v>FY 2018</c:v>
                </c:pt>
                <c:pt idx="14">
                  <c:v>FY 2019</c:v>
                </c:pt>
                <c:pt idx="15">
                  <c:v>FY 2020</c:v>
                </c:pt>
                <c:pt idx="16">
                  <c:v>FY 2021</c:v>
                </c:pt>
                <c:pt idx="17">
                  <c:v>FY 2022</c:v>
                </c:pt>
                <c:pt idx="18">
                  <c:v>FY 2023</c:v>
                </c:pt>
              </c:strCache>
            </c:strRef>
          </c:cat>
          <c:val>
            <c:numRef>
              <c:f>Sheet1!$G$3:$G$21</c:f>
              <c:numCache>
                <c:formatCode>0</c:formatCode>
                <c:ptCount val="19"/>
                <c:pt idx="0">
                  <c:v>152</c:v>
                </c:pt>
                <c:pt idx="1">
                  <c:v>304</c:v>
                </c:pt>
                <c:pt idx="2">
                  <c:v>517</c:v>
                </c:pt>
                <c:pt idx="3">
                  <c:v>917</c:v>
                </c:pt>
                <c:pt idx="4">
                  <c:v>1562</c:v>
                </c:pt>
                <c:pt idx="5">
                  <c:v>1994</c:v>
                </c:pt>
                <c:pt idx="6">
                  <c:v>2295</c:v>
                </c:pt>
                <c:pt idx="7">
                  <c:v>2608</c:v>
                </c:pt>
                <c:pt idx="8">
                  <c:v>3067</c:v>
                </c:pt>
                <c:pt idx="9">
                  <c:v>3446</c:v>
                </c:pt>
                <c:pt idx="10">
                  <c:v>3692</c:v>
                </c:pt>
                <c:pt idx="11">
                  <c:v>3879</c:v>
                </c:pt>
                <c:pt idx="12">
                  <c:v>4075</c:v>
                </c:pt>
                <c:pt idx="13">
                  <c:v>4185</c:v>
                </c:pt>
                <c:pt idx="14">
                  <c:v>4185</c:v>
                </c:pt>
                <c:pt idx="15">
                  <c:v>4185</c:v>
                </c:pt>
                <c:pt idx="16">
                  <c:v>4185</c:v>
                </c:pt>
                <c:pt idx="17">
                  <c:v>4185</c:v>
                </c:pt>
                <c:pt idx="18">
                  <c:v>4435</c:v>
                </c:pt>
              </c:numCache>
            </c:numRef>
          </c:val>
          <c:extLst>
            <c:ext xmlns:c16="http://schemas.microsoft.com/office/drawing/2014/chart" uri="{C3380CC4-5D6E-409C-BE32-E72D297353CC}">
              <c16:uniqueId val="{00000001-B292-488F-A916-CB76E7A38647}"/>
            </c:ext>
          </c:extLst>
        </c:ser>
        <c:ser>
          <c:idx val="2"/>
          <c:order val="2"/>
          <c:tx>
            <c:strRef>
              <c:f>Sheet1!$H$2</c:f>
              <c:strCache>
                <c:ptCount val="1"/>
                <c:pt idx="0">
                  <c:v>Demand savings achieved (MW) (Cumulative)</c:v>
                </c:pt>
              </c:strCache>
            </c:strRef>
          </c:tx>
          <c:spPr>
            <a:solidFill>
              <a:schemeClr val="tx2">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Sheet1!$B$3:$B$21</c:f>
              <c:strCache>
                <c:ptCount val="19"/>
                <c:pt idx="0">
                  <c:v>FY 2005</c:v>
                </c:pt>
                <c:pt idx="1">
                  <c:v>FY 2006</c:v>
                </c:pt>
                <c:pt idx="2">
                  <c:v>FY 2007</c:v>
                </c:pt>
                <c:pt idx="3">
                  <c:v>FY 2008</c:v>
                </c:pt>
                <c:pt idx="4">
                  <c:v>FY 2009</c:v>
                </c:pt>
                <c:pt idx="5">
                  <c:v>FY 2010</c:v>
                </c:pt>
                <c:pt idx="6">
                  <c:v>FY 2011</c:v>
                </c:pt>
                <c:pt idx="7">
                  <c:v>FY 2012</c:v>
                </c:pt>
                <c:pt idx="8">
                  <c:v>FY 2013</c:v>
                </c:pt>
                <c:pt idx="9">
                  <c:v>FY 2014</c:v>
                </c:pt>
                <c:pt idx="10">
                  <c:v>FY 2015</c:v>
                </c:pt>
                <c:pt idx="11">
                  <c:v>FY 2016</c:v>
                </c:pt>
                <c:pt idx="12">
                  <c:v>FY 2017</c:v>
                </c:pt>
                <c:pt idx="13">
                  <c:v>FY 2018</c:v>
                </c:pt>
                <c:pt idx="14">
                  <c:v>FY 2019</c:v>
                </c:pt>
                <c:pt idx="15">
                  <c:v>FY 2020</c:v>
                </c:pt>
                <c:pt idx="16">
                  <c:v>FY 2021</c:v>
                </c:pt>
                <c:pt idx="17">
                  <c:v>FY 2022</c:v>
                </c:pt>
                <c:pt idx="18">
                  <c:v>FY 2023</c:v>
                </c:pt>
              </c:strCache>
            </c:strRef>
          </c:cat>
          <c:val>
            <c:numRef>
              <c:f>Sheet1!$H$3:$H$21</c:f>
              <c:numCache>
                <c:formatCode>0</c:formatCode>
                <c:ptCount val="19"/>
                <c:pt idx="0">
                  <c:v>90.210000000000008</c:v>
                </c:pt>
                <c:pt idx="1">
                  <c:v>162.47199999999998</c:v>
                </c:pt>
                <c:pt idx="2">
                  <c:v>432.072</c:v>
                </c:pt>
                <c:pt idx="3">
                  <c:v>1015.572</c:v>
                </c:pt>
                <c:pt idx="4">
                  <c:v>1932.252</c:v>
                </c:pt>
                <c:pt idx="5">
                  <c:v>2305.252</c:v>
                </c:pt>
                <c:pt idx="6">
                  <c:v>2650.252</c:v>
                </c:pt>
                <c:pt idx="7">
                  <c:v>2993.14</c:v>
                </c:pt>
                <c:pt idx="8">
                  <c:v>3580.4399999999996</c:v>
                </c:pt>
                <c:pt idx="9">
                  <c:v>3977.8899999999994</c:v>
                </c:pt>
                <c:pt idx="10">
                  <c:v>4125.2499999999991</c:v>
                </c:pt>
                <c:pt idx="11">
                  <c:v>4235.3939999999993</c:v>
                </c:pt>
                <c:pt idx="12">
                  <c:v>4464.5459999999994</c:v>
                </c:pt>
                <c:pt idx="13" formatCode="0.0">
                  <c:v>4506.4199999999992</c:v>
                </c:pt>
                <c:pt idx="14">
                  <c:v>4506</c:v>
                </c:pt>
                <c:pt idx="15">
                  <c:v>4506</c:v>
                </c:pt>
                <c:pt idx="16">
                  <c:v>4506</c:v>
                </c:pt>
                <c:pt idx="17">
                  <c:v>4506</c:v>
                </c:pt>
                <c:pt idx="18">
                  <c:v>4802</c:v>
                </c:pt>
              </c:numCache>
            </c:numRef>
          </c:val>
          <c:extLst>
            <c:ext xmlns:c16="http://schemas.microsoft.com/office/drawing/2014/chart" uri="{C3380CC4-5D6E-409C-BE32-E72D297353CC}">
              <c16:uniqueId val="{00000002-B292-488F-A916-CB76E7A38647}"/>
            </c:ext>
          </c:extLst>
        </c:ser>
        <c:dLbls>
          <c:showLegendKey val="0"/>
          <c:showVal val="0"/>
          <c:showCatName val="0"/>
          <c:showSerName val="0"/>
          <c:showPercent val="0"/>
          <c:showBubbleSize val="0"/>
        </c:dLbls>
        <c:gapWidth val="150"/>
        <c:axId val="88941696"/>
        <c:axId val="88943232"/>
      </c:barChart>
      <c:catAx>
        <c:axId val="88941696"/>
        <c:scaling>
          <c:orientation val="minMax"/>
        </c:scaling>
        <c:delete val="0"/>
        <c:axPos val="b"/>
        <c:numFmt formatCode="General" sourceLinked="0"/>
        <c:majorTickMark val="out"/>
        <c:minorTickMark val="none"/>
        <c:tickLblPos val="nextTo"/>
        <c:crossAx val="88943232"/>
        <c:crosses val="autoZero"/>
        <c:auto val="1"/>
        <c:lblAlgn val="ctr"/>
        <c:lblOffset val="100"/>
        <c:noMultiLvlLbl val="0"/>
      </c:catAx>
      <c:valAx>
        <c:axId val="88943232"/>
        <c:scaling>
          <c:orientation val="minMax"/>
        </c:scaling>
        <c:delete val="0"/>
        <c:axPos val="l"/>
        <c:numFmt formatCode="General" sourceLinked="1"/>
        <c:majorTickMark val="out"/>
        <c:minorTickMark val="none"/>
        <c:tickLblPos val="nextTo"/>
        <c:crossAx val="88941696"/>
        <c:crosses val="autoZero"/>
        <c:crossBetween val="between"/>
      </c:valAx>
    </c:plotArea>
    <c:legend>
      <c:legendPos val="b"/>
      <c:legendEntry>
        <c:idx val="0"/>
        <c:delete val="1"/>
      </c:legendEntry>
      <c:layout>
        <c:manualLayout>
          <c:xMode val="edge"/>
          <c:yMode val="edge"/>
          <c:x val="0.11322867454068242"/>
          <c:y val="0"/>
          <c:w val="0.35895907152230971"/>
          <c:h val="0.18906358479383625"/>
        </c:manualLayout>
      </c:layout>
      <c:overlay val="1"/>
    </c:legend>
    <c:plotVisOnly val="1"/>
    <c:dispBlanksAs val="gap"/>
    <c:showDLblsOverMax val="0"/>
  </c:chart>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7602" name="Rectangle 2"/>
          <p:cNvSpPr>
            <a:spLocks noGrp="1" noChangeArrowheads="1"/>
          </p:cNvSpPr>
          <p:nvPr>
            <p:ph type="hdr" sz="quarter"/>
          </p:nvPr>
        </p:nvSpPr>
        <p:spPr bwMode="auto">
          <a:xfrm>
            <a:off x="0" y="0"/>
            <a:ext cx="4028146" cy="350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16" tIns="48308" rIns="96616" bIns="48308" numCol="1" anchor="t" anchorCtr="0" compatLnSpc="1">
            <a:prstTxWarp prst="textNoShape">
              <a:avLst/>
            </a:prstTxWarp>
          </a:bodyPr>
          <a:lstStyle>
            <a:lvl1pPr defTabSz="966788">
              <a:defRPr sz="1300"/>
            </a:lvl1pPr>
          </a:lstStyle>
          <a:p>
            <a:pPr>
              <a:defRPr/>
            </a:pPr>
            <a:endParaRPr lang="en-GB"/>
          </a:p>
        </p:txBody>
      </p:sp>
      <p:sp>
        <p:nvSpPr>
          <p:cNvPr id="537603" name="Rectangle 3"/>
          <p:cNvSpPr>
            <a:spLocks noGrp="1" noChangeArrowheads="1"/>
          </p:cNvSpPr>
          <p:nvPr>
            <p:ph type="dt" sz="quarter" idx="1"/>
          </p:nvPr>
        </p:nvSpPr>
        <p:spPr bwMode="auto">
          <a:xfrm>
            <a:off x="5266782" y="0"/>
            <a:ext cx="4028146" cy="350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16" tIns="48308" rIns="96616" bIns="48308" numCol="1" anchor="t" anchorCtr="0" compatLnSpc="1">
            <a:prstTxWarp prst="textNoShape">
              <a:avLst/>
            </a:prstTxWarp>
          </a:bodyPr>
          <a:lstStyle>
            <a:lvl1pPr algn="r" defTabSz="966788">
              <a:defRPr sz="1300"/>
            </a:lvl1pPr>
          </a:lstStyle>
          <a:p>
            <a:pPr>
              <a:defRPr/>
            </a:pPr>
            <a:endParaRPr lang="en-GB"/>
          </a:p>
        </p:txBody>
      </p:sp>
      <p:sp>
        <p:nvSpPr>
          <p:cNvPr id="537604" name="Rectangle 4"/>
          <p:cNvSpPr>
            <a:spLocks noGrp="1" noChangeArrowheads="1"/>
          </p:cNvSpPr>
          <p:nvPr>
            <p:ph type="ftr" sz="quarter" idx="2"/>
          </p:nvPr>
        </p:nvSpPr>
        <p:spPr bwMode="auto">
          <a:xfrm>
            <a:off x="0" y="6658184"/>
            <a:ext cx="4028146" cy="35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16" tIns="48308" rIns="96616" bIns="48308" numCol="1" anchor="b" anchorCtr="0" compatLnSpc="1">
            <a:prstTxWarp prst="textNoShape">
              <a:avLst/>
            </a:prstTxWarp>
          </a:bodyPr>
          <a:lstStyle>
            <a:lvl1pPr defTabSz="966788">
              <a:defRPr sz="1300"/>
            </a:lvl1pPr>
          </a:lstStyle>
          <a:p>
            <a:pPr>
              <a:defRPr/>
            </a:pPr>
            <a:endParaRPr lang="en-GB"/>
          </a:p>
        </p:txBody>
      </p:sp>
      <p:sp>
        <p:nvSpPr>
          <p:cNvPr id="537605" name="Rectangle 5"/>
          <p:cNvSpPr>
            <a:spLocks noGrp="1" noChangeArrowheads="1"/>
          </p:cNvSpPr>
          <p:nvPr>
            <p:ph type="sldNum" sz="quarter" idx="3"/>
          </p:nvPr>
        </p:nvSpPr>
        <p:spPr bwMode="auto">
          <a:xfrm>
            <a:off x="5266782" y="6658184"/>
            <a:ext cx="4028146" cy="35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16" tIns="48308" rIns="96616" bIns="48308" numCol="1" anchor="b" anchorCtr="0" compatLnSpc="1">
            <a:prstTxWarp prst="textNoShape">
              <a:avLst/>
            </a:prstTxWarp>
          </a:bodyPr>
          <a:lstStyle>
            <a:lvl1pPr algn="r" defTabSz="966788">
              <a:defRPr sz="1300"/>
            </a:lvl1pPr>
          </a:lstStyle>
          <a:p>
            <a:pPr>
              <a:defRPr/>
            </a:pPr>
            <a:fld id="{2E88BA23-C718-4F78-B046-E68A2CE57A0F}" type="slidenum">
              <a:rPr lang="en-GB"/>
              <a:pPr>
                <a:defRPr/>
              </a:pPr>
              <a:t>‹#›</a:t>
            </a:fld>
            <a:endParaRPr lang="en-GB"/>
          </a:p>
        </p:txBody>
      </p:sp>
    </p:spTree>
    <p:extLst>
      <p:ext uri="{BB962C8B-B14F-4D97-AF65-F5344CB8AC3E}">
        <p14:creationId xmlns:p14="http://schemas.microsoft.com/office/powerpoint/2010/main" val="10606319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8386" name="Rectangle 2"/>
          <p:cNvSpPr>
            <a:spLocks noGrp="1" noChangeArrowheads="1"/>
          </p:cNvSpPr>
          <p:nvPr>
            <p:ph type="hdr" sz="quarter"/>
          </p:nvPr>
        </p:nvSpPr>
        <p:spPr bwMode="auto">
          <a:xfrm>
            <a:off x="0" y="0"/>
            <a:ext cx="4028146" cy="350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16" tIns="48308" rIns="96616" bIns="48308" numCol="1" anchor="t" anchorCtr="0" compatLnSpc="1">
            <a:prstTxWarp prst="textNoShape">
              <a:avLst/>
            </a:prstTxWarp>
          </a:bodyPr>
          <a:lstStyle>
            <a:lvl1pPr defTabSz="966788">
              <a:defRPr sz="1300"/>
            </a:lvl1pPr>
          </a:lstStyle>
          <a:p>
            <a:pPr>
              <a:defRPr/>
            </a:pPr>
            <a:endParaRPr lang="en-ZA"/>
          </a:p>
        </p:txBody>
      </p:sp>
      <p:sp>
        <p:nvSpPr>
          <p:cNvPr id="528387" name="Rectangle 3"/>
          <p:cNvSpPr>
            <a:spLocks noGrp="1" noChangeArrowheads="1"/>
          </p:cNvSpPr>
          <p:nvPr>
            <p:ph type="dt" idx="1"/>
          </p:nvPr>
        </p:nvSpPr>
        <p:spPr bwMode="auto">
          <a:xfrm>
            <a:off x="5266782" y="0"/>
            <a:ext cx="4028146" cy="350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16" tIns="48308" rIns="96616" bIns="48308" numCol="1" anchor="t" anchorCtr="0" compatLnSpc="1">
            <a:prstTxWarp prst="textNoShape">
              <a:avLst/>
            </a:prstTxWarp>
          </a:bodyPr>
          <a:lstStyle>
            <a:lvl1pPr algn="r" defTabSz="966788">
              <a:defRPr sz="1300"/>
            </a:lvl1pPr>
          </a:lstStyle>
          <a:p>
            <a:pPr>
              <a:defRPr/>
            </a:pPr>
            <a:endParaRPr lang="en-ZA"/>
          </a:p>
        </p:txBody>
      </p:sp>
      <p:sp>
        <p:nvSpPr>
          <p:cNvPr id="34820" name="Rectangle 4"/>
          <p:cNvSpPr>
            <a:spLocks noGrp="1" noRot="1" noChangeAspect="1" noChangeArrowheads="1" noTextEdit="1"/>
          </p:cNvSpPr>
          <p:nvPr>
            <p:ph type="sldImg" idx="2"/>
          </p:nvPr>
        </p:nvSpPr>
        <p:spPr bwMode="auto">
          <a:xfrm>
            <a:off x="2895600" y="525463"/>
            <a:ext cx="3506788" cy="26304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28389" name="Rectangle 5"/>
          <p:cNvSpPr>
            <a:spLocks noGrp="1" noChangeArrowheads="1"/>
          </p:cNvSpPr>
          <p:nvPr>
            <p:ph type="body" sz="quarter" idx="3"/>
          </p:nvPr>
        </p:nvSpPr>
        <p:spPr bwMode="auto">
          <a:xfrm>
            <a:off x="929346" y="3329901"/>
            <a:ext cx="7437709" cy="3155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16" tIns="48308" rIns="96616" bIns="48308" numCol="1" anchor="t" anchorCtr="0" compatLnSpc="1">
            <a:prstTxWarp prst="textNoShape">
              <a:avLst/>
            </a:prstTxWarp>
          </a:bodyPr>
          <a:lstStyle/>
          <a:p>
            <a:pPr lvl="0"/>
            <a:r>
              <a:rPr lang="en-ZA" noProof="0"/>
              <a:t>Click to edit Master text styles</a:t>
            </a:r>
          </a:p>
          <a:p>
            <a:pPr lvl="1"/>
            <a:r>
              <a:rPr lang="en-ZA" noProof="0"/>
              <a:t>Second level</a:t>
            </a:r>
          </a:p>
          <a:p>
            <a:pPr lvl="2"/>
            <a:r>
              <a:rPr lang="en-ZA" noProof="0"/>
              <a:t>Third level</a:t>
            </a:r>
          </a:p>
          <a:p>
            <a:pPr lvl="3"/>
            <a:r>
              <a:rPr lang="en-ZA" noProof="0"/>
              <a:t>Fourth level</a:t>
            </a:r>
          </a:p>
          <a:p>
            <a:pPr lvl="4"/>
            <a:r>
              <a:rPr lang="en-ZA" noProof="0"/>
              <a:t>Fifth level</a:t>
            </a:r>
          </a:p>
        </p:txBody>
      </p:sp>
      <p:sp>
        <p:nvSpPr>
          <p:cNvPr id="528390" name="Rectangle 6"/>
          <p:cNvSpPr>
            <a:spLocks noGrp="1" noChangeArrowheads="1"/>
          </p:cNvSpPr>
          <p:nvPr>
            <p:ph type="ftr" sz="quarter" idx="4"/>
          </p:nvPr>
        </p:nvSpPr>
        <p:spPr bwMode="auto">
          <a:xfrm>
            <a:off x="0" y="6658184"/>
            <a:ext cx="4028146" cy="35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16" tIns="48308" rIns="96616" bIns="48308" numCol="1" anchor="b" anchorCtr="0" compatLnSpc="1">
            <a:prstTxWarp prst="textNoShape">
              <a:avLst/>
            </a:prstTxWarp>
          </a:bodyPr>
          <a:lstStyle>
            <a:lvl1pPr defTabSz="966788">
              <a:defRPr sz="1300"/>
            </a:lvl1pPr>
          </a:lstStyle>
          <a:p>
            <a:pPr>
              <a:defRPr/>
            </a:pPr>
            <a:endParaRPr lang="en-ZA"/>
          </a:p>
        </p:txBody>
      </p:sp>
      <p:sp>
        <p:nvSpPr>
          <p:cNvPr id="528391" name="Rectangle 7"/>
          <p:cNvSpPr>
            <a:spLocks noGrp="1" noChangeArrowheads="1"/>
          </p:cNvSpPr>
          <p:nvPr>
            <p:ph type="sldNum" sz="quarter" idx="5"/>
          </p:nvPr>
        </p:nvSpPr>
        <p:spPr bwMode="auto">
          <a:xfrm>
            <a:off x="5266782" y="6658184"/>
            <a:ext cx="4028146" cy="35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16" tIns="48308" rIns="96616" bIns="48308" numCol="1" anchor="b" anchorCtr="0" compatLnSpc="1">
            <a:prstTxWarp prst="textNoShape">
              <a:avLst/>
            </a:prstTxWarp>
          </a:bodyPr>
          <a:lstStyle>
            <a:lvl1pPr algn="r" defTabSz="966788">
              <a:defRPr sz="1300"/>
            </a:lvl1pPr>
          </a:lstStyle>
          <a:p>
            <a:pPr>
              <a:defRPr/>
            </a:pPr>
            <a:fld id="{D93F3CB2-D0F4-4DE1-93B7-9F654AF51A8E}" type="slidenum">
              <a:rPr lang="en-ZA"/>
              <a:pPr>
                <a:defRPr/>
              </a:pPr>
              <a:t>‹#›</a:t>
            </a:fld>
            <a:endParaRPr lang="en-ZA"/>
          </a:p>
        </p:txBody>
      </p:sp>
    </p:spTree>
    <p:extLst>
      <p:ext uri="{BB962C8B-B14F-4D97-AF65-F5344CB8AC3E}">
        <p14:creationId xmlns:p14="http://schemas.microsoft.com/office/powerpoint/2010/main" val="16027889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Kusile 720*4 = 2880, however actual output may be lower and gradually ramp up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3F1F15-122E-4F72-BA91-2BD68B3DC44D}"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Z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0639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744538"/>
            <a:ext cx="4962525" cy="3722687"/>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22338" rtl="0" eaLnBrk="1" fontAlgn="base" latinLnBrk="0" hangingPunct="1">
              <a:lnSpc>
                <a:spcPct val="100000"/>
              </a:lnSpc>
              <a:spcBef>
                <a:spcPct val="0"/>
              </a:spcBef>
              <a:spcAft>
                <a:spcPct val="0"/>
              </a:spcAft>
              <a:buClrTx/>
              <a:buSzTx/>
              <a:buFontTx/>
              <a:buNone/>
              <a:tabLst/>
              <a:defRPr/>
            </a:pPr>
            <a:fld id="{24533A77-D52C-4B8B-9CA9-EE15B99A0182}" type="slidenum">
              <a:rPr kumimoji="0" lang="en-GB" sz="12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Arial" pitchFamily="34" charset="0"/>
              </a:rPr>
              <a:pPr marL="0" marR="0" lvl="0" indent="0" algn="r" defTabSz="922338" rtl="0" eaLnBrk="1" fontAlgn="base" latinLnBrk="0" hangingPunct="1">
                <a:lnSpc>
                  <a:spcPct val="100000"/>
                </a:lnSpc>
                <a:spcBef>
                  <a:spcPct val="0"/>
                </a:spcBef>
                <a:spcAft>
                  <a:spcPct val="0"/>
                </a:spcAft>
                <a:buClrTx/>
                <a:buSzTx/>
                <a:buFontTx/>
                <a:buNone/>
                <a:tabLst/>
                <a:defRPr/>
              </a:pPr>
              <a:t>7</a:t>
            </a:fld>
            <a:endParaRPr kumimoji="0" lang="en-GB"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571487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563" marR="0" lvl="0" indent="-182563" algn="l" defTabSz="914400" rtl="0" eaLnBrk="1" fontAlgn="auto" latinLnBrk="0" hangingPunct="1">
              <a:lnSpc>
                <a:spcPct val="129000"/>
              </a:lnSpc>
              <a:spcBef>
                <a:spcPct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3896"/>
                </a:solidFill>
                <a:effectLst/>
                <a:uLnTx/>
                <a:uFillTx/>
                <a:latin typeface="Arial" panose="020B0604020202020204"/>
                <a:ea typeface="+mj-ea"/>
                <a:cs typeface="Arial" panose="020B0604020202020204" pitchFamily="34" charset="0"/>
              </a:rPr>
              <a:t>Two purchase pricing options</a:t>
            </a:r>
            <a:endParaRPr kumimoji="0" lang="en-ZA" sz="1200" b="0" i="0" u="none" strike="noStrike" kern="1200" cap="none" spc="0" normalizeH="0" baseline="0" noProof="0" dirty="0">
              <a:ln>
                <a:noFill/>
              </a:ln>
              <a:solidFill>
                <a:srgbClr val="003896"/>
              </a:solidFill>
              <a:effectLst/>
              <a:uLnTx/>
              <a:uFillTx/>
              <a:latin typeface="Arial" panose="020B0604020202020204"/>
              <a:ea typeface="+mj-ea"/>
              <a:cs typeface="Arial" panose="020B0604020202020204" pitchFamily="34" charset="0"/>
            </a:endParaRPr>
          </a:p>
          <a:p>
            <a:pPr marL="182563" marR="0" lvl="0" indent="-182563" algn="l" defTabSz="914400" rtl="0" eaLnBrk="1" fontAlgn="auto" latinLnBrk="0" hangingPunct="1">
              <a:lnSpc>
                <a:spcPct val="129000"/>
              </a:lnSpc>
              <a:spcBef>
                <a:spcPct val="0"/>
              </a:spcBef>
              <a:spcAft>
                <a:spcPts val="60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3896"/>
                </a:solidFill>
                <a:effectLst/>
                <a:uLnTx/>
                <a:uFillTx/>
                <a:latin typeface="Arial" panose="020B0604020202020204"/>
                <a:ea typeface="+mj-ea"/>
                <a:cs typeface="Arial" panose="020B0604020202020204" pitchFamily="34" charset="0"/>
              </a:rPr>
              <a:t>Year-ahead time-of-use static </a:t>
            </a:r>
            <a:r>
              <a:rPr kumimoji="0" lang="en-US" sz="1200" b="0" i="0" u="none" strike="noStrike" kern="1200" cap="none" spc="0" normalizeH="0" baseline="0" noProof="0" dirty="0">
                <a:ln>
                  <a:noFill/>
                </a:ln>
                <a:solidFill>
                  <a:srgbClr val="003896"/>
                </a:solidFill>
                <a:effectLst/>
                <a:uLnTx/>
                <a:uFillTx/>
                <a:latin typeface="Arial" panose="020B0604020202020204"/>
                <a:ea typeface="+mj-ea"/>
                <a:cs typeface="Arial" panose="020B0604020202020204" pitchFamily="34" charset="0"/>
              </a:rPr>
              <a:t>adjusted annually by the average Eskom price increase</a:t>
            </a:r>
          </a:p>
          <a:p>
            <a:pPr marL="182563" marR="0" lvl="0" indent="-182563" algn="l" defTabSz="914400" rtl="0" eaLnBrk="1" fontAlgn="auto" latinLnBrk="0" hangingPunct="1">
              <a:lnSpc>
                <a:spcPct val="129000"/>
              </a:lnSpc>
              <a:spcBef>
                <a:spcPct val="0"/>
              </a:spcBef>
              <a:spcAft>
                <a:spcPts val="60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3896"/>
                </a:solidFill>
                <a:effectLst/>
                <a:uLnTx/>
                <a:uFillTx/>
                <a:latin typeface="Arial" panose="020B0604020202020204"/>
                <a:ea typeface="+mj-ea"/>
                <a:cs typeface="Arial" panose="020B0604020202020204" pitchFamily="34" charset="0"/>
              </a:rPr>
              <a:t>Dynamic day-ahead per hour </a:t>
            </a:r>
            <a:r>
              <a:rPr kumimoji="0" lang="en-US" sz="1200" b="0" i="0" u="none" strike="noStrike" kern="1200" cap="none" spc="0" normalizeH="0" baseline="0" noProof="0" dirty="0">
                <a:ln>
                  <a:noFill/>
                </a:ln>
                <a:solidFill>
                  <a:srgbClr val="003896"/>
                </a:solidFill>
                <a:effectLst/>
                <a:uLnTx/>
                <a:uFillTx/>
                <a:latin typeface="Arial" panose="020B0604020202020204"/>
                <a:ea typeface="+mj-ea"/>
                <a:cs typeface="Arial" panose="020B0604020202020204" pitchFamily="34" charset="0"/>
              </a:rPr>
              <a:t>reflecting marginal costs of generation per hour</a:t>
            </a:r>
          </a:p>
          <a:p>
            <a:pPr marL="182563" marR="0" lvl="0" indent="-182563" algn="l" defTabSz="914400" rtl="0" eaLnBrk="1" fontAlgn="auto" latinLnBrk="0" hangingPunct="1">
              <a:lnSpc>
                <a:spcPct val="129000"/>
              </a:lnSpc>
              <a:spcBef>
                <a:spcPct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3896"/>
                </a:solidFill>
                <a:effectLst/>
                <a:uLnTx/>
                <a:uFillTx/>
                <a:latin typeface="Arial" panose="020B0604020202020204"/>
                <a:ea typeface="+mj-ea"/>
                <a:cs typeface="Arial" panose="020B0604020202020204" pitchFamily="34" charset="0"/>
              </a:rPr>
              <a:t>Choice of price option locked in on 1 April for 12 months</a:t>
            </a:r>
          </a:p>
          <a:p>
            <a:pPr marL="182563" marR="0" lvl="0" indent="-182563" algn="l" defTabSz="914400" rtl="0" eaLnBrk="1" fontAlgn="auto" latinLnBrk="0" hangingPunct="1">
              <a:lnSpc>
                <a:spcPct val="129000"/>
              </a:lnSpc>
              <a:spcBef>
                <a:spcPct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3896"/>
                </a:solidFill>
                <a:effectLst/>
                <a:uLnTx/>
                <a:uFillTx/>
                <a:latin typeface="Arial" panose="020B0604020202020204"/>
                <a:ea typeface="+mj-ea"/>
                <a:cs typeface="Arial" panose="020B0604020202020204" pitchFamily="34" charset="0"/>
              </a:rPr>
              <a:t>Contract within Standard Offer allowed time-frame with an anticipated extension to 2028.</a:t>
            </a:r>
          </a:p>
          <a:p>
            <a:pPr marL="182563" marR="0" lvl="0" indent="-182563" algn="l" defTabSz="914400" rtl="0" eaLnBrk="1" fontAlgn="auto" latinLnBrk="0" hangingPunct="1">
              <a:lnSpc>
                <a:spcPct val="129000"/>
              </a:lnSpc>
              <a:spcBef>
                <a:spcPct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3896"/>
                </a:solidFill>
                <a:effectLst/>
                <a:uLnTx/>
                <a:uFillTx/>
                <a:latin typeface="Arial" panose="020B0604020202020204"/>
                <a:ea typeface="+mj-ea"/>
                <a:cs typeface="Arial" panose="020B0604020202020204" pitchFamily="34" charset="0"/>
              </a:rPr>
              <a:t>With/without a base-line</a:t>
            </a:r>
          </a:p>
          <a:p>
            <a:pPr marL="182563" marR="0" lvl="0" indent="-182563" algn="l" defTabSz="914400" rtl="0" eaLnBrk="1" fontAlgn="auto" latinLnBrk="0" hangingPunct="1">
              <a:lnSpc>
                <a:spcPct val="129000"/>
              </a:lnSpc>
              <a:spcBef>
                <a:spcPct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3896"/>
                </a:solidFill>
                <a:effectLst/>
                <a:uLnTx/>
                <a:uFillTx/>
                <a:latin typeface="Arial" panose="020B0604020202020204"/>
                <a:ea typeface="+mj-ea"/>
                <a:cs typeface="Arial" panose="020B0604020202020204" pitchFamily="34" charset="0"/>
              </a:rPr>
              <a:t>With or shortly anticipating license/registration to generate.</a:t>
            </a:r>
          </a:p>
          <a:p>
            <a:pPr marL="182563" marR="0" lvl="0" indent="-182563" algn="l" defTabSz="914400" rtl="0" eaLnBrk="1" fontAlgn="auto" latinLnBrk="0" hangingPunct="1">
              <a:lnSpc>
                <a:spcPct val="129000"/>
              </a:lnSpc>
              <a:spcBef>
                <a:spcPct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3896"/>
                </a:solidFill>
                <a:effectLst/>
                <a:uLnTx/>
                <a:uFillTx/>
                <a:latin typeface="Arial" panose="020B0604020202020204"/>
                <a:ea typeface="+mj-ea"/>
                <a:cs typeface="Arial" panose="020B0604020202020204" pitchFamily="34" charset="0"/>
              </a:rPr>
              <a:t>Traders with mandate from generation owners</a:t>
            </a:r>
          </a:p>
          <a:p>
            <a:pPr marL="182563" marR="0" lvl="0" indent="-182563" algn="l" defTabSz="914400" rtl="0" eaLnBrk="1" fontAlgn="auto" latinLnBrk="0" hangingPunct="1">
              <a:lnSpc>
                <a:spcPct val="129000"/>
              </a:lnSpc>
              <a:spcBef>
                <a:spcPct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3896"/>
                </a:solidFill>
                <a:effectLst/>
                <a:uLnTx/>
                <a:uFillTx/>
                <a:latin typeface="Arial" panose="020B0604020202020204"/>
                <a:ea typeface="+mj-ea"/>
                <a:cs typeface="Arial" panose="020B0604020202020204" pitchFamily="34" charset="0"/>
              </a:rPr>
              <a:t>Maximum purchase contract value with a minimum three-month review period</a:t>
            </a:r>
          </a:p>
          <a:p>
            <a:pPr marL="182563" marR="0" lvl="0" indent="-182563" algn="l" defTabSz="914400" rtl="0" eaLnBrk="1" fontAlgn="auto" latinLnBrk="0" hangingPunct="1">
              <a:lnSpc>
                <a:spcPct val="129000"/>
              </a:lnSpc>
              <a:spcBef>
                <a:spcPct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3896"/>
              </a:solidFill>
              <a:effectLst/>
              <a:uLnTx/>
              <a:uFillTx/>
              <a:latin typeface="Arial" panose="020B0604020202020204"/>
              <a:ea typeface="+mj-ea"/>
              <a:cs typeface="Arial" panose="020B0604020202020204" pitchFamily="34" charset="0"/>
            </a:endParaRPr>
          </a:p>
          <a:p>
            <a:endParaRPr lang="en-ZA" dirty="0"/>
          </a:p>
        </p:txBody>
      </p:sp>
      <p:sp>
        <p:nvSpPr>
          <p:cNvPr id="4" name="Slide Number Placeholder 3"/>
          <p:cNvSpPr>
            <a:spLocks noGrp="1"/>
          </p:cNvSpPr>
          <p:nvPr>
            <p:ph type="sldNum" sz="quarter" idx="5"/>
          </p:nvPr>
        </p:nvSpPr>
        <p:spPr/>
        <p:txBody>
          <a:bodyPr/>
          <a:lstStyle/>
          <a:p>
            <a:pPr>
              <a:defRPr/>
            </a:pPr>
            <a:fld id="{D93F3CB2-D0F4-4DE1-93B7-9F654AF51A8E}" type="slidenum">
              <a:rPr lang="en-ZA" smtClean="0"/>
              <a:pPr>
                <a:defRPr/>
              </a:pPr>
              <a:t>13</a:t>
            </a:fld>
            <a:endParaRPr lang="en-ZA"/>
          </a:p>
        </p:txBody>
      </p:sp>
    </p:spTree>
    <p:extLst>
      <p:ext uri="{BB962C8B-B14F-4D97-AF65-F5344CB8AC3E}">
        <p14:creationId xmlns:p14="http://schemas.microsoft.com/office/powerpoint/2010/main" val="2360084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563" marR="0" lvl="0" indent="-182563" algn="l" defTabSz="914400" rtl="0" eaLnBrk="1" fontAlgn="auto" latinLnBrk="0" hangingPunct="1">
              <a:lnSpc>
                <a:spcPct val="129000"/>
              </a:lnSpc>
              <a:spcBef>
                <a:spcPct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3896"/>
                </a:solidFill>
                <a:effectLst/>
                <a:uLnTx/>
                <a:uFillTx/>
                <a:latin typeface="Arial" panose="020B0604020202020204"/>
                <a:ea typeface="+mj-ea"/>
                <a:cs typeface="Arial" panose="020B0604020202020204" pitchFamily="34" charset="0"/>
              </a:rPr>
              <a:t>Two purchase pricing options</a:t>
            </a:r>
            <a:endParaRPr kumimoji="0" lang="en-ZA" sz="1200" b="0" i="0" u="none" strike="noStrike" kern="1200" cap="none" spc="0" normalizeH="0" baseline="0" noProof="0" dirty="0">
              <a:ln>
                <a:noFill/>
              </a:ln>
              <a:solidFill>
                <a:srgbClr val="003896"/>
              </a:solidFill>
              <a:effectLst/>
              <a:uLnTx/>
              <a:uFillTx/>
              <a:latin typeface="Arial" panose="020B0604020202020204"/>
              <a:ea typeface="+mj-ea"/>
              <a:cs typeface="Arial" panose="020B0604020202020204" pitchFamily="34" charset="0"/>
            </a:endParaRPr>
          </a:p>
          <a:p>
            <a:pPr marL="182563" marR="0" lvl="0" indent="-182563" algn="l" defTabSz="914400" rtl="0" eaLnBrk="1" fontAlgn="auto" latinLnBrk="0" hangingPunct="1">
              <a:lnSpc>
                <a:spcPct val="129000"/>
              </a:lnSpc>
              <a:spcBef>
                <a:spcPct val="0"/>
              </a:spcBef>
              <a:spcAft>
                <a:spcPts val="60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3896"/>
                </a:solidFill>
                <a:effectLst/>
                <a:uLnTx/>
                <a:uFillTx/>
                <a:latin typeface="Arial" panose="020B0604020202020204"/>
                <a:ea typeface="+mj-ea"/>
                <a:cs typeface="Arial" panose="020B0604020202020204" pitchFamily="34" charset="0"/>
              </a:rPr>
              <a:t>Year-ahead time-of-use static </a:t>
            </a:r>
            <a:r>
              <a:rPr kumimoji="0" lang="en-US" sz="1200" b="0" i="0" u="none" strike="noStrike" kern="1200" cap="none" spc="0" normalizeH="0" baseline="0" noProof="0" dirty="0">
                <a:ln>
                  <a:noFill/>
                </a:ln>
                <a:solidFill>
                  <a:srgbClr val="003896"/>
                </a:solidFill>
                <a:effectLst/>
                <a:uLnTx/>
                <a:uFillTx/>
                <a:latin typeface="Arial" panose="020B0604020202020204"/>
                <a:ea typeface="+mj-ea"/>
                <a:cs typeface="Arial" panose="020B0604020202020204" pitchFamily="34" charset="0"/>
              </a:rPr>
              <a:t>adjusted annually by the average Eskom price increase</a:t>
            </a:r>
          </a:p>
          <a:p>
            <a:pPr marL="182563" marR="0" lvl="0" indent="-182563" algn="l" defTabSz="914400" rtl="0" eaLnBrk="1" fontAlgn="auto" latinLnBrk="0" hangingPunct="1">
              <a:lnSpc>
                <a:spcPct val="129000"/>
              </a:lnSpc>
              <a:spcBef>
                <a:spcPct val="0"/>
              </a:spcBef>
              <a:spcAft>
                <a:spcPts val="60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3896"/>
                </a:solidFill>
                <a:effectLst/>
                <a:uLnTx/>
                <a:uFillTx/>
                <a:latin typeface="Arial" panose="020B0604020202020204"/>
                <a:ea typeface="+mj-ea"/>
                <a:cs typeface="Arial" panose="020B0604020202020204" pitchFamily="34" charset="0"/>
              </a:rPr>
              <a:t>Dynamic day-ahead per hour </a:t>
            </a:r>
            <a:r>
              <a:rPr kumimoji="0" lang="en-US" sz="1200" b="0" i="0" u="none" strike="noStrike" kern="1200" cap="none" spc="0" normalizeH="0" baseline="0" noProof="0" dirty="0">
                <a:ln>
                  <a:noFill/>
                </a:ln>
                <a:solidFill>
                  <a:srgbClr val="003896"/>
                </a:solidFill>
                <a:effectLst/>
                <a:uLnTx/>
                <a:uFillTx/>
                <a:latin typeface="Arial" panose="020B0604020202020204"/>
                <a:ea typeface="+mj-ea"/>
                <a:cs typeface="Arial" panose="020B0604020202020204" pitchFamily="34" charset="0"/>
              </a:rPr>
              <a:t>reflecting marginal costs of generation per hour</a:t>
            </a:r>
          </a:p>
          <a:p>
            <a:pPr marL="182563" marR="0" lvl="0" indent="-182563" algn="l" defTabSz="914400" rtl="0" eaLnBrk="1" fontAlgn="auto" latinLnBrk="0" hangingPunct="1">
              <a:lnSpc>
                <a:spcPct val="129000"/>
              </a:lnSpc>
              <a:spcBef>
                <a:spcPct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3896"/>
                </a:solidFill>
                <a:effectLst/>
                <a:uLnTx/>
                <a:uFillTx/>
                <a:latin typeface="Arial" panose="020B0604020202020204"/>
                <a:ea typeface="+mj-ea"/>
                <a:cs typeface="Arial" panose="020B0604020202020204" pitchFamily="34" charset="0"/>
              </a:rPr>
              <a:t>Choice of price option locked in on 1 April for 12 months</a:t>
            </a:r>
          </a:p>
          <a:p>
            <a:pPr marL="182563" marR="0" lvl="0" indent="-182563" algn="l" defTabSz="914400" rtl="0" eaLnBrk="1" fontAlgn="auto" latinLnBrk="0" hangingPunct="1">
              <a:lnSpc>
                <a:spcPct val="129000"/>
              </a:lnSpc>
              <a:spcBef>
                <a:spcPct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3896"/>
                </a:solidFill>
                <a:effectLst/>
                <a:uLnTx/>
                <a:uFillTx/>
                <a:latin typeface="Arial" panose="020B0604020202020204"/>
                <a:ea typeface="+mj-ea"/>
                <a:cs typeface="Arial" panose="020B0604020202020204" pitchFamily="34" charset="0"/>
              </a:rPr>
              <a:t>Contract within Standard Offer allowed time-frame with an anticipated extension to 2028.</a:t>
            </a:r>
          </a:p>
          <a:p>
            <a:pPr marL="182563" marR="0" lvl="0" indent="-182563" algn="l" defTabSz="914400" rtl="0" eaLnBrk="1" fontAlgn="auto" latinLnBrk="0" hangingPunct="1">
              <a:lnSpc>
                <a:spcPct val="129000"/>
              </a:lnSpc>
              <a:spcBef>
                <a:spcPct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3896"/>
                </a:solidFill>
                <a:effectLst/>
                <a:uLnTx/>
                <a:uFillTx/>
                <a:latin typeface="Arial" panose="020B0604020202020204"/>
                <a:ea typeface="+mj-ea"/>
                <a:cs typeface="Arial" panose="020B0604020202020204" pitchFamily="34" charset="0"/>
              </a:rPr>
              <a:t>With/without a base-line</a:t>
            </a:r>
          </a:p>
          <a:p>
            <a:pPr marL="182563" marR="0" lvl="0" indent="-182563" algn="l" defTabSz="914400" rtl="0" eaLnBrk="1" fontAlgn="auto" latinLnBrk="0" hangingPunct="1">
              <a:lnSpc>
                <a:spcPct val="129000"/>
              </a:lnSpc>
              <a:spcBef>
                <a:spcPct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3896"/>
                </a:solidFill>
                <a:effectLst/>
                <a:uLnTx/>
                <a:uFillTx/>
                <a:latin typeface="Arial" panose="020B0604020202020204"/>
                <a:ea typeface="+mj-ea"/>
                <a:cs typeface="Arial" panose="020B0604020202020204" pitchFamily="34" charset="0"/>
              </a:rPr>
              <a:t>With or shortly anticipating license/registration to generate.</a:t>
            </a:r>
          </a:p>
          <a:p>
            <a:pPr marL="182563" marR="0" lvl="0" indent="-182563" algn="l" defTabSz="914400" rtl="0" eaLnBrk="1" fontAlgn="auto" latinLnBrk="0" hangingPunct="1">
              <a:lnSpc>
                <a:spcPct val="129000"/>
              </a:lnSpc>
              <a:spcBef>
                <a:spcPct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3896"/>
                </a:solidFill>
                <a:effectLst/>
                <a:uLnTx/>
                <a:uFillTx/>
                <a:latin typeface="Arial" panose="020B0604020202020204"/>
                <a:ea typeface="+mj-ea"/>
                <a:cs typeface="Arial" panose="020B0604020202020204" pitchFamily="34" charset="0"/>
              </a:rPr>
              <a:t>Traders with mandate from generation owners</a:t>
            </a:r>
          </a:p>
          <a:p>
            <a:pPr marL="182563" marR="0" lvl="0" indent="-182563" algn="l" defTabSz="914400" rtl="0" eaLnBrk="1" fontAlgn="auto" latinLnBrk="0" hangingPunct="1">
              <a:lnSpc>
                <a:spcPct val="129000"/>
              </a:lnSpc>
              <a:spcBef>
                <a:spcPct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3896"/>
                </a:solidFill>
                <a:effectLst/>
                <a:uLnTx/>
                <a:uFillTx/>
                <a:latin typeface="Arial" panose="020B0604020202020204"/>
                <a:ea typeface="+mj-ea"/>
                <a:cs typeface="Arial" panose="020B0604020202020204" pitchFamily="34" charset="0"/>
              </a:rPr>
              <a:t>Maximum purchase contract value with a minimum three-month review period</a:t>
            </a:r>
          </a:p>
          <a:p>
            <a:pPr marL="182563" marR="0" lvl="0" indent="-182563" algn="l" defTabSz="914400" rtl="0" eaLnBrk="1" fontAlgn="auto" latinLnBrk="0" hangingPunct="1">
              <a:lnSpc>
                <a:spcPct val="129000"/>
              </a:lnSpc>
              <a:spcBef>
                <a:spcPct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3896"/>
              </a:solidFill>
              <a:effectLst/>
              <a:uLnTx/>
              <a:uFillTx/>
              <a:latin typeface="Arial" panose="020B0604020202020204"/>
              <a:ea typeface="+mj-ea"/>
              <a:cs typeface="Arial" panose="020B0604020202020204" pitchFamily="34" charset="0"/>
            </a:endParaRPr>
          </a:p>
          <a:p>
            <a:endParaRPr lang="en-ZA" dirty="0"/>
          </a:p>
        </p:txBody>
      </p:sp>
      <p:sp>
        <p:nvSpPr>
          <p:cNvPr id="4" name="Slide Number Placeholder 3"/>
          <p:cNvSpPr>
            <a:spLocks noGrp="1"/>
          </p:cNvSpPr>
          <p:nvPr>
            <p:ph type="sldNum" sz="quarter" idx="5"/>
          </p:nvPr>
        </p:nvSpPr>
        <p:spPr/>
        <p:txBody>
          <a:bodyPr/>
          <a:lstStyle/>
          <a:p>
            <a:pPr>
              <a:defRPr/>
            </a:pPr>
            <a:fld id="{D93F3CB2-D0F4-4DE1-93B7-9F654AF51A8E}" type="slidenum">
              <a:rPr lang="en-ZA" smtClean="0"/>
              <a:pPr>
                <a:defRPr/>
              </a:pPr>
              <a:t>14</a:t>
            </a:fld>
            <a:endParaRPr lang="en-ZA"/>
          </a:p>
        </p:txBody>
      </p:sp>
    </p:spTree>
    <p:extLst>
      <p:ext uri="{BB962C8B-B14F-4D97-AF65-F5344CB8AC3E}">
        <p14:creationId xmlns:p14="http://schemas.microsoft.com/office/powerpoint/2010/main" val="204231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563" marR="0" lvl="0" indent="-182563" algn="l" defTabSz="914400" rtl="0" eaLnBrk="1" fontAlgn="auto" latinLnBrk="0" hangingPunct="1">
              <a:lnSpc>
                <a:spcPct val="129000"/>
              </a:lnSpc>
              <a:spcBef>
                <a:spcPct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3896"/>
                </a:solidFill>
                <a:effectLst/>
                <a:uLnTx/>
                <a:uFillTx/>
                <a:latin typeface="Arial" panose="020B0604020202020204"/>
                <a:ea typeface="+mj-ea"/>
                <a:cs typeface="Arial" panose="020B0604020202020204" pitchFamily="34" charset="0"/>
              </a:rPr>
              <a:t>Two purchase pricing options</a:t>
            </a:r>
            <a:endParaRPr kumimoji="0" lang="en-ZA" sz="1200" b="0" i="0" u="none" strike="noStrike" kern="1200" cap="none" spc="0" normalizeH="0" baseline="0" noProof="0" dirty="0">
              <a:ln>
                <a:noFill/>
              </a:ln>
              <a:solidFill>
                <a:srgbClr val="003896"/>
              </a:solidFill>
              <a:effectLst/>
              <a:uLnTx/>
              <a:uFillTx/>
              <a:latin typeface="Arial" panose="020B0604020202020204"/>
              <a:ea typeface="+mj-ea"/>
              <a:cs typeface="Arial" panose="020B0604020202020204" pitchFamily="34" charset="0"/>
            </a:endParaRPr>
          </a:p>
          <a:p>
            <a:pPr marL="182563" marR="0" lvl="0" indent="-182563" algn="l" defTabSz="914400" rtl="0" eaLnBrk="1" fontAlgn="auto" latinLnBrk="0" hangingPunct="1">
              <a:lnSpc>
                <a:spcPct val="129000"/>
              </a:lnSpc>
              <a:spcBef>
                <a:spcPct val="0"/>
              </a:spcBef>
              <a:spcAft>
                <a:spcPts val="60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3896"/>
                </a:solidFill>
                <a:effectLst/>
                <a:uLnTx/>
                <a:uFillTx/>
                <a:latin typeface="Arial" panose="020B0604020202020204"/>
                <a:ea typeface="+mj-ea"/>
                <a:cs typeface="Arial" panose="020B0604020202020204" pitchFamily="34" charset="0"/>
              </a:rPr>
              <a:t>Year-ahead time-of-use static </a:t>
            </a:r>
            <a:r>
              <a:rPr kumimoji="0" lang="en-US" sz="1200" b="0" i="0" u="none" strike="noStrike" kern="1200" cap="none" spc="0" normalizeH="0" baseline="0" noProof="0" dirty="0">
                <a:ln>
                  <a:noFill/>
                </a:ln>
                <a:solidFill>
                  <a:srgbClr val="003896"/>
                </a:solidFill>
                <a:effectLst/>
                <a:uLnTx/>
                <a:uFillTx/>
                <a:latin typeface="Arial" panose="020B0604020202020204"/>
                <a:ea typeface="+mj-ea"/>
                <a:cs typeface="Arial" panose="020B0604020202020204" pitchFamily="34" charset="0"/>
              </a:rPr>
              <a:t>adjusted annually by the average Eskom price increase</a:t>
            </a:r>
          </a:p>
          <a:p>
            <a:pPr marL="182563" marR="0" lvl="0" indent="-182563" algn="l" defTabSz="914400" rtl="0" eaLnBrk="1" fontAlgn="auto" latinLnBrk="0" hangingPunct="1">
              <a:lnSpc>
                <a:spcPct val="129000"/>
              </a:lnSpc>
              <a:spcBef>
                <a:spcPct val="0"/>
              </a:spcBef>
              <a:spcAft>
                <a:spcPts val="60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3896"/>
                </a:solidFill>
                <a:effectLst/>
                <a:uLnTx/>
                <a:uFillTx/>
                <a:latin typeface="Arial" panose="020B0604020202020204"/>
                <a:ea typeface="+mj-ea"/>
                <a:cs typeface="Arial" panose="020B0604020202020204" pitchFamily="34" charset="0"/>
              </a:rPr>
              <a:t>Dynamic day-ahead per hour </a:t>
            </a:r>
            <a:r>
              <a:rPr kumimoji="0" lang="en-US" sz="1200" b="0" i="0" u="none" strike="noStrike" kern="1200" cap="none" spc="0" normalizeH="0" baseline="0" noProof="0" dirty="0">
                <a:ln>
                  <a:noFill/>
                </a:ln>
                <a:solidFill>
                  <a:srgbClr val="003896"/>
                </a:solidFill>
                <a:effectLst/>
                <a:uLnTx/>
                <a:uFillTx/>
                <a:latin typeface="Arial" panose="020B0604020202020204"/>
                <a:ea typeface="+mj-ea"/>
                <a:cs typeface="Arial" panose="020B0604020202020204" pitchFamily="34" charset="0"/>
              </a:rPr>
              <a:t>reflecting marginal costs of generation per hour</a:t>
            </a:r>
          </a:p>
          <a:p>
            <a:pPr marL="182563" marR="0" lvl="0" indent="-182563" algn="l" defTabSz="914400" rtl="0" eaLnBrk="1" fontAlgn="auto" latinLnBrk="0" hangingPunct="1">
              <a:lnSpc>
                <a:spcPct val="129000"/>
              </a:lnSpc>
              <a:spcBef>
                <a:spcPct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3896"/>
                </a:solidFill>
                <a:effectLst/>
                <a:uLnTx/>
                <a:uFillTx/>
                <a:latin typeface="Arial" panose="020B0604020202020204"/>
                <a:ea typeface="+mj-ea"/>
                <a:cs typeface="Arial" panose="020B0604020202020204" pitchFamily="34" charset="0"/>
              </a:rPr>
              <a:t>Choice of price option locked in on 1 April for 12 months</a:t>
            </a:r>
          </a:p>
          <a:p>
            <a:pPr marL="182563" marR="0" lvl="0" indent="-182563" algn="l" defTabSz="914400" rtl="0" eaLnBrk="1" fontAlgn="auto" latinLnBrk="0" hangingPunct="1">
              <a:lnSpc>
                <a:spcPct val="129000"/>
              </a:lnSpc>
              <a:spcBef>
                <a:spcPct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3896"/>
                </a:solidFill>
                <a:effectLst/>
                <a:uLnTx/>
                <a:uFillTx/>
                <a:latin typeface="Arial" panose="020B0604020202020204"/>
                <a:ea typeface="+mj-ea"/>
                <a:cs typeface="Arial" panose="020B0604020202020204" pitchFamily="34" charset="0"/>
              </a:rPr>
              <a:t>Contract within Standard Offer allowed time-frame with an anticipated extension to 2028.</a:t>
            </a:r>
          </a:p>
          <a:p>
            <a:pPr marL="182563" marR="0" lvl="0" indent="-182563" algn="l" defTabSz="914400" rtl="0" eaLnBrk="1" fontAlgn="auto" latinLnBrk="0" hangingPunct="1">
              <a:lnSpc>
                <a:spcPct val="129000"/>
              </a:lnSpc>
              <a:spcBef>
                <a:spcPct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3896"/>
                </a:solidFill>
                <a:effectLst/>
                <a:uLnTx/>
                <a:uFillTx/>
                <a:latin typeface="Arial" panose="020B0604020202020204"/>
                <a:ea typeface="+mj-ea"/>
                <a:cs typeface="Arial" panose="020B0604020202020204" pitchFamily="34" charset="0"/>
              </a:rPr>
              <a:t>With/without a base-line</a:t>
            </a:r>
          </a:p>
          <a:p>
            <a:pPr marL="182563" marR="0" lvl="0" indent="-182563" algn="l" defTabSz="914400" rtl="0" eaLnBrk="1" fontAlgn="auto" latinLnBrk="0" hangingPunct="1">
              <a:lnSpc>
                <a:spcPct val="129000"/>
              </a:lnSpc>
              <a:spcBef>
                <a:spcPct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3896"/>
                </a:solidFill>
                <a:effectLst/>
                <a:uLnTx/>
                <a:uFillTx/>
                <a:latin typeface="Arial" panose="020B0604020202020204"/>
                <a:ea typeface="+mj-ea"/>
                <a:cs typeface="Arial" panose="020B0604020202020204" pitchFamily="34" charset="0"/>
              </a:rPr>
              <a:t>With or shortly anticipating license/registration to generate.</a:t>
            </a:r>
          </a:p>
          <a:p>
            <a:pPr marL="182563" marR="0" lvl="0" indent="-182563" algn="l" defTabSz="914400" rtl="0" eaLnBrk="1" fontAlgn="auto" latinLnBrk="0" hangingPunct="1">
              <a:lnSpc>
                <a:spcPct val="129000"/>
              </a:lnSpc>
              <a:spcBef>
                <a:spcPct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3896"/>
                </a:solidFill>
                <a:effectLst/>
                <a:uLnTx/>
                <a:uFillTx/>
                <a:latin typeface="Arial" panose="020B0604020202020204"/>
                <a:ea typeface="+mj-ea"/>
                <a:cs typeface="Arial" panose="020B0604020202020204" pitchFamily="34" charset="0"/>
              </a:rPr>
              <a:t>Traders with mandate from generation owners</a:t>
            </a:r>
          </a:p>
          <a:p>
            <a:pPr marL="182563" marR="0" lvl="0" indent="-182563" algn="l" defTabSz="914400" rtl="0" eaLnBrk="1" fontAlgn="auto" latinLnBrk="0" hangingPunct="1">
              <a:lnSpc>
                <a:spcPct val="129000"/>
              </a:lnSpc>
              <a:spcBef>
                <a:spcPct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3896"/>
                </a:solidFill>
                <a:effectLst/>
                <a:uLnTx/>
                <a:uFillTx/>
                <a:latin typeface="Arial" panose="020B0604020202020204"/>
                <a:ea typeface="+mj-ea"/>
                <a:cs typeface="Arial" panose="020B0604020202020204" pitchFamily="34" charset="0"/>
              </a:rPr>
              <a:t>Maximum purchase contract value with a minimum three-month review period</a:t>
            </a:r>
          </a:p>
          <a:p>
            <a:pPr marL="182563" marR="0" lvl="0" indent="-182563" algn="l" defTabSz="914400" rtl="0" eaLnBrk="1" fontAlgn="auto" latinLnBrk="0" hangingPunct="1">
              <a:lnSpc>
                <a:spcPct val="129000"/>
              </a:lnSpc>
              <a:spcBef>
                <a:spcPct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3896"/>
              </a:solidFill>
              <a:effectLst/>
              <a:uLnTx/>
              <a:uFillTx/>
              <a:latin typeface="Arial" panose="020B0604020202020204"/>
              <a:ea typeface="+mj-ea"/>
              <a:cs typeface="Arial" panose="020B0604020202020204" pitchFamily="34" charset="0"/>
            </a:endParaRPr>
          </a:p>
          <a:p>
            <a:endParaRPr lang="en-ZA" dirty="0"/>
          </a:p>
        </p:txBody>
      </p:sp>
      <p:sp>
        <p:nvSpPr>
          <p:cNvPr id="4" name="Slide Number Placeholder 3"/>
          <p:cNvSpPr>
            <a:spLocks noGrp="1"/>
          </p:cNvSpPr>
          <p:nvPr>
            <p:ph type="sldNum" sz="quarter" idx="5"/>
          </p:nvPr>
        </p:nvSpPr>
        <p:spPr/>
        <p:txBody>
          <a:bodyPr/>
          <a:lstStyle/>
          <a:p>
            <a:pPr>
              <a:defRPr/>
            </a:pPr>
            <a:fld id="{D93F3CB2-D0F4-4DE1-93B7-9F654AF51A8E}" type="slidenum">
              <a:rPr lang="en-ZA" smtClean="0"/>
              <a:pPr>
                <a:defRPr/>
              </a:pPr>
              <a:t>15</a:t>
            </a:fld>
            <a:endParaRPr lang="en-ZA"/>
          </a:p>
        </p:txBody>
      </p:sp>
    </p:spTree>
    <p:extLst>
      <p:ext uri="{BB962C8B-B14F-4D97-AF65-F5344CB8AC3E}">
        <p14:creationId xmlns:p14="http://schemas.microsoft.com/office/powerpoint/2010/main" val="1621514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q"/>
            </a:pPr>
            <a:r>
              <a:rPr lang="en-ZA" sz="1200" dirty="0"/>
              <a:t>A corporate entity or trader (the “buyer”) wants to buy energy from an independent power producer (IPP) to meet, for example, renewable energy targets.</a:t>
            </a:r>
          </a:p>
          <a:p>
            <a:pPr>
              <a:buFont typeface="Wingdings" panose="05000000000000000000" pitchFamily="2" charset="2"/>
              <a:buChar char="q"/>
            </a:pPr>
            <a:r>
              <a:rPr lang="en-ZA" sz="1200" dirty="0"/>
              <a:t>This buyer is responsible for selling or transferring this energy to multiple </a:t>
            </a:r>
            <a:r>
              <a:rPr lang="en-ZA" sz="1200" dirty="0" err="1"/>
              <a:t>offtakers</a:t>
            </a:r>
            <a:r>
              <a:rPr lang="en-ZA" sz="1200" dirty="0"/>
              <a:t>, which may be connected to the Eskom grid or to a municipal grid, many of which could be connected at lower voltages.</a:t>
            </a:r>
          </a:p>
          <a:p>
            <a:pPr>
              <a:buFont typeface="Wingdings" panose="05000000000000000000" pitchFamily="2" charset="2"/>
              <a:buChar char="q"/>
            </a:pPr>
            <a:r>
              <a:rPr lang="en-ZA" sz="1200" dirty="0"/>
              <a:t>The IPP is connected to the Eskom grid.</a:t>
            </a:r>
          </a:p>
          <a:p>
            <a:pPr>
              <a:buFont typeface="Wingdings" panose="05000000000000000000" pitchFamily="2" charset="2"/>
              <a:buChar char="q"/>
            </a:pPr>
            <a:r>
              <a:rPr lang="en-ZA" sz="1200" dirty="0"/>
              <a:t>Energy will be delivered over the Eskom grid and now needs to be allocated to all the </a:t>
            </a:r>
            <a:r>
              <a:rPr lang="en-ZA" sz="1200" dirty="0" err="1"/>
              <a:t>offtakers</a:t>
            </a:r>
            <a:r>
              <a:rPr lang="en-ZA" sz="1200" dirty="0"/>
              <a:t>.</a:t>
            </a:r>
          </a:p>
          <a:p>
            <a:pPr>
              <a:buFont typeface="Wingdings" panose="05000000000000000000" pitchFamily="2" charset="2"/>
              <a:buChar char="q"/>
            </a:pPr>
            <a:r>
              <a:rPr lang="en-ZA" sz="1200" dirty="0"/>
              <a:t>This allocation, unlike traditional wheeling, will not be done per individual </a:t>
            </a:r>
            <a:r>
              <a:rPr lang="en-ZA" sz="1200" dirty="0" err="1"/>
              <a:t>offtaker’s</a:t>
            </a:r>
            <a:r>
              <a:rPr lang="en-ZA" sz="1200" dirty="0"/>
              <a:t> account, but through a platform that would aggregate all the consumption of the </a:t>
            </a:r>
            <a:r>
              <a:rPr lang="en-ZA" sz="1200" dirty="0" err="1"/>
              <a:t>offtakers</a:t>
            </a:r>
            <a:r>
              <a:rPr lang="en-ZA" sz="1200" dirty="0"/>
              <a:t> and the generation by the IPP.</a:t>
            </a:r>
          </a:p>
          <a:p>
            <a:pPr>
              <a:buFont typeface="Wingdings" panose="05000000000000000000" pitchFamily="2" charset="2"/>
              <a:buChar char="q"/>
            </a:pPr>
            <a:r>
              <a:rPr lang="en-ZA" sz="1200" dirty="0"/>
              <a:t>Each </a:t>
            </a:r>
            <a:r>
              <a:rPr lang="en-ZA" sz="1200" dirty="0" err="1"/>
              <a:t>offtaker</a:t>
            </a:r>
            <a:r>
              <a:rPr lang="en-ZA" sz="1200" dirty="0"/>
              <a:t> will pay its account in full, and no refund will be processed on individual accounts.</a:t>
            </a:r>
          </a:p>
          <a:p>
            <a:pPr>
              <a:buFont typeface="Wingdings" panose="05000000000000000000" pitchFamily="2" charset="2"/>
              <a:buChar char="q"/>
            </a:pPr>
            <a:r>
              <a:rPr lang="en-ZA" sz="1200" dirty="0"/>
              <a:t>The refund will be provided to the buyer as a single value, and the buyer will be responsible for doing the allocation to each </a:t>
            </a:r>
            <a:r>
              <a:rPr lang="en-ZA" sz="1200" dirty="0" err="1"/>
              <a:t>offtaker</a:t>
            </a:r>
            <a:r>
              <a:rPr lang="en-ZA" sz="1200" dirty="0"/>
              <a:t>.</a:t>
            </a:r>
          </a:p>
          <a:p>
            <a:pPr>
              <a:buFont typeface="Wingdings" panose="05000000000000000000" pitchFamily="2" charset="2"/>
              <a:buChar char="q"/>
            </a:pPr>
            <a:r>
              <a:rPr lang="en-ZA" sz="1200" dirty="0"/>
              <a:t>The refund is not per </a:t>
            </a:r>
            <a:r>
              <a:rPr lang="en-ZA" sz="1200" dirty="0" err="1"/>
              <a:t>offtaker’s</a:t>
            </a:r>
            <a:r>
              <a:rPr lang="en-ZA" sz="1200" dirty="0"/>
              <a:t> account and is not seen as a purchase or payment, but is a refund of an overpayment on each </a:t>
            </a:r>
            <a:r>
              <a:rPr lang="en-ZA" sz="1200" dirty="0" err="1"/>
              <a:t>offtaker’s</a:t>
            </a:r>
            <a:r>
              <a:rPr lang="en-ZA" sz="1200" dirty="0"/>
              <a:t> account, using the same formula as is done under traditional wheeling. </a:t>
            </a:r>
          </a:p>
          <a:p>
            <a:pPr lvl="0">
              <a:buFont typeface="Wingdings" panose="05000000000000000000" pitchFamily="2" charset="2"/>
              <a:buChar char="q"/>
            </a:pPr>
            <a:r>
              <a:rPr lang="en-US" sz="1200" dirty="0"/>
              <a:t>The transaction will be </a:t>
            </a:r>
            <a:r>
              <a:rPr lang="en-US" sz="1200" dirty="0" err="1"/>
              <a:t>formalised</a:t>
            </a:r>
            <a:r>
              <a:rPr lang="en-US" sz="1200" dirty="0"/>
              <a:t> through a virtual wheeling contract, which will be a new type of contract, not an electricity supply agreement, and the terms of which will be vetted by Legal, Finance, Tax, Pricing and any other parties identified in the process</a:t>
            </a:r>
            <a:endParaRPr lang="en-ZA" sz="1200" dirty="0"/>
          </a:p>
          <a:p>
            <a:endParaRPr lang="en-ZA" dirty="0"/>
          </a:p>
        </p:txBody>
      </p:sp>
      <p:sp>
        <p:nvSpPr>
          <p:cNvPr id="4" name="Slide Number Placeholder 3"/>
          <p:cNvSpPr>
            <a:spLocks noGrp="1"/>
          </p:cNvSpPr>
          <p:nvPr>
            <p:ph type="sldNum" sz="quarter" idx="5"/>
          </p:nvPr>
        </p:nvSpPr>
        <p:spPr/>
        <p:txBody>
          <a:bodyPr/>
          <a:lstStyle/>
          <a:p>
            <a:pPr>
              <a:defRPr/>
            </a:pPr>
            <a:fld id="{D93F3CB2-D0F4-4DE1-93B7-9F654AF51A8E}" type="slidenum">
              <a:rPr lang="en-ZA" smtClean="0"/>
              <a:pPr>
                <a:defRPr/>
              </a:pPr>
              <a:t>16</a:t>
            </a:fld>
            <a:endParaRPr lang="en-ZA"/>
          </a:p>
        </p:txBody>
      </p:sp>
    </p:spTree>
    <p:extLst>
      <p:ext uri="{BB962C8B-B14F-4D97-AF65-F5344CB8AC3E}">
        <p14:creationId xmlns:p14="http://schemas.microsoft.com/office/powerpoint/2010/main" val="12651060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slideMaster" Target="../slideMasters/slideMaster3.xml"/><Relationship Id="rId7" Type="http://schemas.openxmlformats.org/officeDocument/2006/relationships/image" Target="../media/image4.emf"/><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oleObject" Target="../embeddings/oleObject2.bin"/><Relationship Id="rId5" Type="http://schemas.openxmlformats.org/officeDocument/2006/relationships/image" Target="../media/image8.emf"/><Relationship Id="rId4" Type="http://schemas.openxmlformats.org/officeDocument/2006/relationships/image" Target="../media/image7.jpeg"/></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4.emf"/><Relationship Id="rId4" Type="http://schemas.openxmlformats.org/officeDocument/2006/relationships/oleObject" Target="../embeddings/oleObject4.bin"/></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9.emf"/><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8.emf"/><Relationship Id="rId5" Type="http://schemas.openxmlformats.org/officeDocument/2006/relationships/image" Target="../media/image4.emf"/><Relationship Id="rId4" Type="http://schemas.openxmlformats.org/officeDocument/2006/relationships/oleObject" Target="../embeddings/oleObject5.bin"/></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4.emf"/><Relationship Id="rId4" Type="http://schemas.openxmlformats.org/officeDocument/2006/relationships/oleObject" Target="../embeddings/oleObject6.bin"/></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9.emf"/><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8.emf"/><Relationship Id="rId5" Type="http://schemas.openxmlformats.org/officeDocument/2006/relationships/image" Target="../media/image4.emf"/><Relationship Id="rId4" Type="http://schemas.openxmlformats.org/officeDocument/2006/relationships/oleObject" Target="../embeddings/oleObject7.bin"/></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175" y="3175"/>
            <a:ext cx="91503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Rectangle 3"/>
          <p:cNvSpPr>
            <a:spLocks noGrp="1" noChangeArrowheads="1"/>
          </p:cNvSpPr>
          <p:nvPr>
            <p:ph type="ctrTitle"/>
          </p:nvPr>
        </p:nvSpPr>
        <p:spPr>
          <a:xfrm>
            <a:off x="3059113" y="3271838"/>
            <a:ext cx="5545137" cy="676275"/>
          </a:xfrm>
        </p:spPr>
        <p:txBody>
          <a:bodyPr anchor="b"/>
          <a:lstStyle>
            <a:lvl1pPr>
              <a:defRPr>
                <a:solidFill>
                  <a:srgbClr val="003896"/>
                </a:solidFill>
              </a:defRPr>
            </a:lvl1pPr>
          </a:lstStyle>
          <a:p>
            <a:pPr lvl="0"/>
            <a:r>
              <a:rPr lang="en-ZA" noProof="0"/>
              <a:t>Click to edit Master title style</a:t>
            </a:r>
          </a:p>
        </p:txBody>
      </p:sp>
      <p:sp>
        <p:nvSpPr>
          <p:cNvPr id="3076" name="Rectangle 4"/>
          <p:cNvSpPr>
            <a:spLocks noGrp="1" noChangeArrowheads="1"/>
          </p:cNvSpPr>
          <p:nvPr>
            <p:ph type="subTitle" idx="1"/>
          </p:nvPr>
        </p:nvSpPr>
        <p:spPr>
          <a:xfrm>
            <a:off x="3059113" y="4092575"/>
            <a:ext cx="5545137" cy="2220913"/>
          </a:xfrm>
        </p:spPr>
        <p:txBody>
          <a:bodyPr/>
          <a:lstStyle>
            <a:lvl1pPr marL="0" indent="0">
              <a:buFontTx/>
              <a:buNone/>
              <a:defRPr sz="1800">
                <a:solidFill>
                  <a:srgbClr val="83725B"/>
                </a:solidFill>
              </a:defRPr>
            </a:lvl1pPr>
          </a:lstStyle>
          <a:p>
            <a:pPr lvl="0"/>
            <a:r>
              <a:rPr lang="en-ZA" noProof="0"/>
              <a:t>Click to edit Master subtitle style</a:t>
            </a:r>
          </a:p>
        </p:txBody>
      </p:sp>
    </p:spTree>
    <p:extLst>
      <p:ext uri="{BB962C8B-B14F-4D97-AF65-F5344CB8AC3E}">
        <p14:creationId xmlns:p14="http://schemas.microsoft.com/office/powerpoint/2010/main" val="1053655290"/>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lvl1pPr>
              <a:defRPr/>
            </a:lvl1pPr>
          </a:lstStyle>
          <a:p>
            <a:pPr>
              <a:defRPr/>
            </a:pPr>
            <a:endParaRPr lang="en-ZA"/>
          </a:p>
        </p:txBody>
      </p:sp>
      <p:sp>
        <p:nvSpPr>
          <p:cNvPr id="5" name="Footer Placeholder 4"/>
          <p:cNvSpPr>
            <a:spLocks noGrp="1"/>
          </p:cNvSpPr>
          <p:nvPr>
            <p:ph type="ftr" sz="quarter" idx="11"/>
          </p:nvPr>
        </p:nvSpPr>
        <p:spPr>
          <a:xfrm>
            <a:off x="3132138" y="6453188"/>
            <a:ext cx="2879725" cy="268287"/>
          </a:xfrm>
          <a:prstGeom prst="rect">
            <a:avLst/>
          </a:prstGeom>
        </p:spPr>
        <p:txBody>
          <a:bodyPr/>
          <a:lstStyle>
            <a:lvl1pPr>
              <a:defRPr/>
            </a:lvl1pPr>
          </a:lstStyle>
          <a:p>
            <a:pPr>
              <a:defRPr/>
            </a:pPr>
            <a:endParaRPr lang="en-ZA"/>
          </a:p>
        </p:txBody>
      </p:sp>
      <p:sp>
        <p:nvSpPr>
          <p:cNvPr id="6" name="Slide Number Placeholder 5"/>
          <p:cNvSpPr>
            <a:spLocks noGrp="1"/>
          </p:cNvSpPr>
          <p:nvPr>
            <p:ph type="sldNum" sz="quarter" idx="12"/>
          </p:nvPr>
        </p:nvSpPr>
        <p:spPr/>
        <p:txBody>
          <a:bodyPr/>
          <a:lstStyle>
            <a:lvl1pPr>
              <a:defRPr/>
            </a:lvl1pPr>
          </a:lstStyle>
          <a:p>
            <a:pPr>
              <a:defRPr/>
            </a:pPr>
            <a:fld id="{52FD4E71-0C16-4E3D-82BE-35254DB99D23}" type="slidenum">
              <a:rPr lang="en-ZA"/>
              <a:pPr>
                <a:defRPr/>
              </a:pPr>
              <a:t>‹#›</a:t>
            </a:fld>
            <a:endParaRPr lang="en-ZA"/>
          </a:p>
        </p:txBody>
      </p:sp>
    </p:spTree>
    <p:extLst>
      <p:ext uri="{BB962C8B-B14F-4D97-AF65-F5344CB8AC3E}">
        <p14:creationId xmlns:p14="http://schemas.microsoft.com/office/powerpoint/2010/main" val="2639046875"/>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1475" y="166688"/>
            <a:ext cx="2093913" cy="6315075"/>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436563" y="166688"/>
            <a:ext cx="6132512" cy="63150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lvl1pPr>
              <a:defRPr/>
            </a:lvl1pPr>
          </a:lstStyle>
          <a:p>
            <a:pPr>
              <a:defRPr/>
            </a:pPr>
            <a:endParaRPr lang="en-ZA"/>
          </a:p>
        </p:txBody>
      </p:sp>
      <p:sp>
        <p:nvSpPr>
          <p:cNvPr id="5" name="Footer Placeholder 4"/>
          <p:cNvSpPr>
            <a:spLocks noGrp="1"/>
          </p:cNvSpPr>
          <p:nvPr>
            <p:ph type="ftr" sz="quarter" idx="11"/>
          </p:nvPr>
        </p:nvSpPr>
        <p:spPr>
          <a:xfrm>
            <a:off x="3132138" y="6453188"/>
            <a:ext cx="2879725" cy="268287"/>
          </a:xfrm>
          <a:prstGeom prst="rect">
            <a:avLst/>
          </a:prstGeom>
        </p:spPr>
        <p:txBody>
          <a:bodyPr/>
          <a:lstStyle>
            <a:lvl1pPr>
              <a:defRPr/>
            </a:lvl1pPr>
          </a:lstStyle>
          <a:p>
            <a:pPr>
              <a:defRPr/>
            </a:pPr>
            <a:endParaRPr lang="en-ZA"/>
          </a:p>
        </p:txBody>
      </p:sp>
      <p:sp>
        <p:nvSpPr>
          <p:cNvPr id="6" name="Slide Number Placeholder 5"/>
          <p:cNvSpPr>
            <a:spLocks noGrp="1"/>
          </p:cNvSpPr>
          <p:nvPr>
            <p:ph type="sldNum" sz="quarter" idx="12"/>
          </p:nvPr>
        </p:nvSpPr>
        <p:spPr/>
        <p:txBody>
          <a:bodyPr/>
          <a:lstStyle>
            <a:lvl1pPr>
              <a:defRPr/>
            </a:lvl1pPr>
          </a:lstStyle>
          <a:p>
            <a:pPr>
              <a:defRPr/>
            </a:pPr>
            <a:fld id="{6715B8AD-4558-4958-818B-BEAD96C3C15B}" type="slidenum">
              <a:rPr lang="en-ZA"/>
              <a:pPr>
                <a:defRPr/>
              </a:pPr>
              <a:t>‹#›</a:t>
            </a:fld>
            <a:endParaRPr lang="en-ZA"/>
          </a:p>
        </p:txBody>
      </p:sp>
    </p:spTree>
    <p:extLst>
      <p:ext uri="{BB962C8B-B14F-4D97-AF65-F5344CB8AC3E}">
        <p14:creationId xmlns:p14="http://schemas.microsoft.com/office/powerpoint/2010/main" val="3687746171"/>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36563" y="166688"/>
            <a:ext cx="8378825" cy="6315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3" name="Date Placeholder 2"/>
          <p:cNvSpPr>
            <a:spLocks noGrp="1"/>
          </p:cNvSpPr>
          <p:nvPr>
            <p:ph type="dt" sz="half" idx="10"/>
          </p:nvPr>
        </p:nvSpPr>
        <p:spPr/>
        <p:txBody>
          <a:bodyPr/>
          <a:lstStyle>
            <a:lvl1pPr>
              <a:defRPr/>
            </a:lvl1pPr>
          </a:lstStyle>
          <a:p>
            <a:pPr>
              <a:defRPr/>
            </a:pPr>
            <a:endParaRPr lang="en-ZA"/>
          </a:p>
        </p:txBody>
      </p:sp>
      <p:sp>
        <p:nvSpPr>
          <p:cNvPr id="4" name="Slide Number Placeholder 4"/>
          <p:cNvSpPr>
            <a:spLocks noGrp="1"/>
          </p:cNvSpPr>
          <p:nvPr>
            <p:ph type="sldNum" sz="quarter" idx="11"/>
          </p:nvPr>
        </p:nvSpPr>
        <p:spPr>
          <a:xfrm>
            <a:off x="3851275" y="6453188"/>
            <a:ext cx="1008063" cy="268287"/>
          </a:xfrm>
        </p:spPr>
        <p:txBody>
          <a:bodyPr/>
          <a:lstStyle>
            <a:lvl1pPr>
              <a:defRPr/>
            </a:lvl1pPr>
          </a:lstStyle>
          <a:p>
            <a:pPr>
              <a:defRPr/>
            </a:pPr>
            <a:fld id="{1DE1901A-5795-494A-8AC8-462401385D35}" type="slidenum">
              <a:rPr lang="en-ZA"/>
              <a:pPr>
                <a:defRPr/>
              </a:pPr>
              <a:t>‹#›</a:t>
            </a:fld>
            <a:endParaRPr lang="en-ZA"/>
          </a:p>
        </p:txBody>
      </p:sp>
    </p:spTree>
    <p:extLst>
      <p:ext uri="{BB962C8B-B14F-4D97-AF65-F5344CB8AC3E}">
        <p14:creationId xmlns:p14="http://schemas.microsoft.com/office/powerpoint/2010/main" val="3122011615"/>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ZA"/>
          </a:p>
        </p:txBody>
      </p:sp>
      <p:sp>
        <p:nvSpPr>
          <p:cNvPr id="4" name="Date Placeholder 3"/>
          <p:cNvSpPr>
            <a:spLocks noGrp="1"/>
          </p:cNvSpPr>
          <p:nvPr>
            <p:ph type="dt" sz="half" idx="10"/>
          </p:nvPr>
        </p:nvSpPr>
        <p:spPr/>
        <p:txBody>
          <a:bodyPr/>
          <a:lstStyle>
            <a:lvl1pPr>
              <a:defRPr/>
            </a:lvl1pPr>
          </a:lstStyle>
          <a:p>
            <a:pPr>
              <a:defRPr/>
            </a:pPr>
            <a:fld id="{9DC7118D-AD60-4916-AEE6-48128EAE6DEE}" type="datetimeFigureOut">
              <a:rPr lang="en-ZA"/>
              <a:pPr>
                <a:defRPr/>
              </a:pPr>
              <a:t>2023/10/11</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p>
        </p:txBody>
      </p:sp>
      <p:sp>
        <p:nvSpPr>
          <p:cNvPr id="6" name="Slide Number Placeholder 5"/>
          <p:cNvSpPr>
            <a:spLocks noGrp="1"/>
          </p:cNvSpPr>
          <p:nvPr>
            <p:ph type="sldNum" sz="quarter" idx="12"/>
          </p:nvPr>
        </p:nvSpPr>
        <p:spPr/>
        <p:txBody>
          <a:bodyPr/>
          <a:lstStyle>
            <a:lvl1pPr>
              <a:defRPr/>
            </a:lvl1pPr>
          </a:lstStyle>
          <a:p>
            <a:pPr>
              <a:defRPr/>
            </a:pPr>
            <a:fld id="{B6CDBCDE-F946-4A58-89EE-D27E9219709D}" type="slidenum">
              <a:rPr lang="en-ZA"/>
              <a:pPr>
                <a:defRPr/>
              </a:pPr>
              <a:t>‹#›</a:t>
            </a:fld>
            <a:endParaRPr lang="en-ZA"/>
          </a:p>
        </p:txBody>
      </p:sp>
    </p:spTree>
    <p:extLst>
      <p:ext uri="{BB962C8B-B14F-4D97-AF65-F5344CB8AC3E}">
        <p14:creationId xmlns:p14="http://schemas.microsoft.com/office/powerpoint/2010/main" val="30907436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lvl1pPr>
              <a:defRPr/>
            </a:lvl1pPr>
          </a:lstStyle>
          <a:p>
            <a:pPr>
              <a:defRPr/>
            </a:pPr>
            <a:fld id="{03734376-9ABE-4015-96AA-A6A43F509C4F}" type="datetimeFigureOut">
              <a:rPr lang="en-ZA"/>
              <a:pPr>
                <a:defRPr/>
              </a:pPr>
              <a:t>2023/10/11</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p>
        </p:txBody>
      </p:sp>
      <p:sp>
        <p:nvSpPr>
          <p:cNvPr id="6" name="Slide Number Placeholder 5"/>
          <p:cNvSpPr>
            <a:spLocks noGrp="1"/>
          </p:cNvSpPr>
          <p:nvPr>
            <p:ph type="sldNum" sz="quarter" idx="12"/>
          </p:nvPr>
        </p:nvSpPr>
        <p:spPr/>
        <p:txBody>
          <a:bodyPr/>
          <a:lstStyle>
            <a:lvl1pPr>
              <a:defRPr/>
            </a:lvl1pPr>
          </a:lstStyle>
          <a:p>
            <a:pPr>
              <a:defRPr/>
            </a:pPr>
            <a:fld id="{840A3100-2C48-40D8-895D-7366CC5B182B}" type="slidenum">
              <a:rPr lang="en-ZA"/>
              <a:pPr>
                <a:defRPr/>
              </a:pPr>
              <a:t>‹#›</a:t>
            </a:fld>
            <a:endParaRPr lang="en-ZA"/>
          </a:p>
        </p:txBody>
      </p:sp>
    </p:spTree>
    <p:extLst>
      <p:ext uri="{BB962C8B-B14F-4D97-AF65-F5344CB8AC3E}">
        <p14:creationId xmlns:p14="http://schemas.microsoft.com/office/powerpoint/2010/main" val="42708462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6040927-D37A-4020-93F8-CBF1B3BF32BE}" type="datetimeFigureOut">
              <a:rPr lang="en-ZA"/>
              <a:pPr>
                <a:defRPr/>
              </a:pPr>
              <a:t>2023/10/11</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p>
        </p:txBody>
      </p:sp>
      <p:sp>
        <p:nvSpPr>
          <p:cNvPr id="6" name="Slide Number Placeholder 5"/>
          <p:cNvSpPr>
            <a:spLocks noGrp="1"/>
          </p:cNvSpPr>
          <p:nvPr>
            <p:ph type="sldNum" sz="quarter" idx="12"/>
          </p:nvPr>
        </p:nvSpPr>
        <p:spPr/>
        <p:txBody>
          <a:bodyPr/>
          <a:lstStyle>
            <a:lvl1pPr>
              <a:defRPr/>
            </a:lvl1pPr>
          </a:lstStyle>
          <a:p>
            <a:pPr>
              <a:defRPr/>
            </a:pPr>
            <a:fld id="{6D51A06D-0308-4A10-996B-4D889E1C351F}" type="slidenum">
              <a:rPr lang="en-ZA"/>
              <a:pPr>
                <a:defRPr/>
              </a:pPr>
              <a:t>‹#›</a:t>
            </a:fld>
            <a:endParaRPr lang="en-ZA"/>
          </a:p>
        </p:txBody>
      </p:sp>
    </p:spTree>
    <p:extLst>
      <p:ext uri="{BB962C8B-B14F-4D97-AF65-F5344CB8AC3E}">
        <p14:creationId xmlns:p14="http://schemas.microsoft.com/office/powerpoint/2010/main" val="41749957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3"/>
          <p:cNvSpPr>
            <a:spLocks noGrp="1"/>
          </p:cNvSpPr>
          <p:nvPr>
            <p:ph type="dt" sz="half" idx="10"/>
          </p:nvPr>
        </p:nvSpPr>
        <p:spPr/>
        <p:txBody>
          <a:bodyPr/>
          <a:lstStyle>
            <a:lvl1pPr>
              <a:defRPr/>
            </a:lvl1pPr>
          </a:lstStyle>
          <a:p>
            <a:pPr>
              <a:defRPr/>
            </a:pPr>
            <a:fld id="{5DEBAA39-E418-47D5-B4F9-0C8AA3D2BD77}" type="datetimeFigureOut">
              <a:rPr lang="en-ZA"/>
              <a:pPr>
                <a:defRPr/>
              </a:pPr>
              <a:t>2023/10/11</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p>
        </p:txBody>
      </p:sp>
      <p:sp>
        <p:nvSpPr>
          <p:cNvPr id="7" name="Slide Number Placeholder 5"/>
          <p:cNvSpPr>
            <a:spLocks noGrp="1"/>
          </p:cNvSpPr>
          <p:nvPr>
            <p:ph type="sldNum" sz="quarter" idx="12"/>
          </p:nvPr>
        </p:nvSpPr>
        <p:spPr/>
        <p:txBody>
          <a:bodyPr/>
          <a:lstStyle>
            <a:lvl1pPr>
              <a:defRPr/>
            </a:lvl1pPr>
          </a:lstStyle>
          <a:p>
            <a:pPr>
              <a:defRPr/>
            </a:pPr>
            <a:fld id="{37F070F0-9873-4FD3-BF6E-4136D2B64D34}" type="slidenum">
              <a:rPr lang="en-ZA"/>
              <a:pPr>
                <a:defRPr/>
              </a:pPr>
              <a:t>‹#›</a:t>
            </a:fld>
            <a:endParaRPr lang="en-ZA"/>
          </a:p>
        </p:txBody>
      </p:sp>
    </p:spTree>
    <p:extLst>
      <p:ext uri="{BB962C8B-B14F-4D97-AF65-F5344CB8AC3E}">
        <p14:creationId xmlns:p14="http://schemas.microsoft.com/office/powerpoint/2010/main" val="2435940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3"/>
          <p:cNvSpPr>
            <a:spLocks noGrp="1"/>
          </p:cNvSpPr>
          <p:nvPr>
            <p:ph type="dt" sz="half" idx="10"/>
          </p:nvPr>
        </p:nvSpPr>
        <p:spPr/>
        <p:txBody>
          <a:bodyPr/>
          <a:lstStyle>
            <a:lvl1pPr>
              <a:defRPr/>
            </a:lvl1pPr>
          </a:lstStyle>
          <a:p>
            <a:pPr>
              <a:defRPr/>
            </a:pPr>
            <a:fld id="{FF560803-043D-4E44-BA9B-8A38E35BF87E}" type="datetimeFigureOut">
              <a:rPr lang="en-ZA"/>
              <a:pPr>
                <a:defRPr/>
              </a:pPr>
              <a:t>2023/10/11</a:t>
            </a:fld>
            <a:endParaRPr lang="en-ZA"/>
          </a:p>
        </p:txBody>
      </p:sp>
      <p:sp>
        <p:nvSpPr>
          <p:cNvPr id="8" name="Footer Placeholder 4"/>
          <p:cNvSpPr>
            <a:spLocks noGrp="1"/>
          </p:cNvSpPr>
          <p:nvPr>
            <p:ph type="ftr" sz="quarter" idx="11"/>
          </p:nvPr>
        </p:nvSpPr>
        <p:spPr/>
        <p:txBody>
          <a:bodyPr/>
          <a:lstStyle>
            <a:lvl1pPr>
              <a:defRPr/>
            </a:lvl1pPr>
          </a:lstStyle>
          <a:p>
            <a:pPr>
              <a:defRPr/>
            </a:pPr>
            <a:endParaRPr lang="en-ZA"/>
          </a:p>
        </p:txBody>
      </p:sp>
      <p:sp>
        <p:nvSpPr>
          <p:cNvPr id="9" name="Slide Number Placeholder 5"/>
          <p:cNvSpPr>
            <a:spLocks noGrp="1"/>
          </p:cNvSpPr>
          <p:nvPr>
            <p:ph type="sldNum" sz="quarter" idx="12"/>
          </p:nvPr>
        </p:nvSpPr>
        <p:spPr/>
        <p:txBody>
          <a:bodyPr/>
          <a:lstStyle>
            <a:lvl1pPr>
              <a:defRPr/>
            </a:lvl1pPr>
          </a:lstStyle>
          <a:p>
            <a:pPr>
              <a:defRPr/>
            </a:pPr>
            <a:fld id="{7CA38F5B-7D7C-44B7-840B-A833172A7EB0}" type="slidenum">
              <a:rPr lang="en-ZA"/>
              <a:pPr>
                <a:defRPr/>
              </a:pPr>
              <a:t>‹#›</a:t>
            </a:fld>
            <a:endParaRPr lang="en-ZA"/>
          </a:p>
        </p:txBody>
      </p:sp>
    </p:spTree>
    <p:extLst>
      <p:ext uri="{BB962C8B-B14F-4D97-AF65-F5344CB8AC3E}">
        <p14:creationId xmlns:p14="http://schemas.microsoft.com/office/powerpoint/2010/main" val="16814689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Date Placeholder 3"/>
          <p:cNvSpPr>
            <a:spLocks noGrp="1"/>
          </p:cNvSpPr>
          <p:nvPr>
            <p:ph type="dt" sz="half" idx="10"/>
          </p:nvPr>
        </p:nvSpPr>
        <p:spPr/>
        <p:txBody>
          <a:bodyPr/>
          <a:lstStyle>
            <a:lvl1pPr>
              <a:defRPr/>
            </a:lvl1pPr>
          </a:lstStyle>
          <a:p>
            <a:pPr>
              <a:defRPr/>
            </a:pPr>
            <a:fld id="{486553AC-9805-4C4E-AE1B-09691D132BD5}" type="datetimeFigureOut">
              <a:rPr lang="en-ZA"/>
              <a:pPr>
                <a:defRPr/>
              </a:pPr>
              <a:t>2023/10/11</a:t>
            </a:fld>
            <a:endParaRPr lang="en-ZA"/>
          </a:p>
        </p:txBody>
      </p:sp>
      <p:sp>
        <p:nvSpPr>
          <p:cNvPr id="4" name="Footer Placeholder 4"/>
          <p:cNvSpPr>
            <a:spLocks noGrp="1"/>
          </p:cNvSpPr>
          <p:nvPr>
            <p:ph type="ftr" sz="quarter" idx="11"/>
          </p:nvPr>
        </p:nvSpPr>
        <p:spPr/>
        <p:txBody>
          <a:bodyPr/>
          <a:lstStyle>
            <a:lvl1pPr>
              <a:defRPr/>
            </a:lvl1pPr>
          </a:lstStyle>
          <a:p>
            <a:pPr>
              <a:defRPr/>
            </a:pPr>
            <a:endParaRPr lang="en-ZA"/>
          </a:p>
        </p:txBody>
      </p:sp>
      <p:sp>
        <p:nvSpPr>
          <p:cNvPr id="5" name="Slide Number Placeholder 5"/>
          <p:cNvSpPr>
            <a:spLocks noGrp="1"/>
          </p:cNvSpPr>
          <p:nvPr>
            <p:ph type="sldNum" sz="quarter" idx="12"/>
          </p:nvPr>
        </p:nvSpPr>
        <p:spPr/>
        <p:txBody>
          <a:bodyPr/>
          <a:lstStyle>
            <a:lvl1pPr>
              <a:defRPr/>
            </a:lvl1pPr>
          </a:lstStyle>
          <a:p>
            <a:pPr>
              <a:defRPr/>
            </a:pPr>
            <a:fld id="{21D3EF12-3365-43E6-BB8E-DA147D6BFD56}" type="slidenum">
              <a:rPr lang="en-ZA"/>
              <a:pPr>
                <a:defRPr/>
              </a:pPr>
              <a:t>‹#›</a:t>
            </a:fld>
            <a:endParaRPr lang="en-ZA"/>
          </a:p>
        </p:txBody>
      </p:sp>
    </p:spTree>
    <p:extLst>
      <p:ext uri="{BB962C8B-B14F-4D97-AF65-F5344CB8AC3E}">
        <p14:creationId xmlns:p14="http://schemas.microsoft.com/office/powerpoint/2010/main" val="11474577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4AAE554-4801-4199-BD86-2808CF105139}" type="datetimeFigureOut">
              <a:rPr lang="en-ZA"/>
              <a:pPr>
                <a:defRPr/>
              </a:pPr>
              <a:t>2023/10/11</a:t>
            </a:fld>
            <a:endParaRPr lang="en-ZA"/>
          </a:p>
        </p:txBody>
      </p:sp>
      <p:sp>
        <p:nvSpPr>
          <p:cNvPr id="3" name="Footer Placeholder 4"/>
          <p:cNvSpPr>
            <a:spLocks noGrp="1"/>
          </p:cNvSpPr>
          <p:nvPr>
            <p:ph type="ftr" sz="quarter" idx="11"/>
          </p:nvPr>
        </p:nvSpPr>
        <p:spPr/>
        <p:txBody>
          <a:bodyPr/>
          <a:lstStyle>
            <a:lvl1pPr>
              <a:defRPr/>
            </a:lvl1pPr>
          </a:lstStyle>
          <a:p>
            <a:pPr>
              <a:defRPr/>
            </a:pPr>
            <a:endParaRPr lang="en-ZA"/>
          </a:p>
        </p:txBody>
      </p:sp>
      <p:sp>
        <p:nvSpPr>
          <p:cNvPr id="4" name="Slide Number Placeholder 5"/>
          <p:cNvSpPr>
            <a:spLocks noGrp="1"/>
          </p:cNvSpPr>
          <p:nvPr>
            <p:ph type="sldNum" sz="quarter" idx="12"/>
          </p:nvPr>
        </p:nvSpPr>
        <p:spPr/>
        <p:txBody>
          <a:bodyPr/>
          <a:lstStyle>
            <a:lvl1pPr>
              <a:defRPr/>
            </a:lvl1pPr>
          </a:lstStyle>
          <a:p>
            <a:pPr>
              <a:defRPr/>
            </a:pPr>
            <a:fld id="{DE014A42-C73E-432F-A937-F12F0DD496B7}" type="slidenum">
              <a:rPr lang="en-ZA"/>
              <a:pPr>
                <a:defRPr/>
              </a:pPr>
              <a:t>‹#›</a:t>
            </a:fld>
            <a:endParaRPr lang="en-ZA"/>
          </a:p>
        </p:txBody>
      </p:sp>
    </p:spTree>
    <p:extLst>
      <p:ext uri="{BB962C8B-B14F-4D97-AF65-F5344CB8AC3E}">
        <p14:creationId xmlns:p14="http://schemas.microsoft.com/office/powerpoint/2010/main" val="3468966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lvl1pPr>
              <a:defRPr/>
            </a:lvl1pPr>
          </a:lstStyle>
          <a:p>
            <a:pPr>
              <a:defRPr/>
            </a:pPr>
            <a:endParaRPr lang="en-ZA"/>
          </a:p>
        </p:txBody>
      </p:sp>
      <p:sp>
        <p:nvSpPr>
          <p:cNvPr id="5" name="Footer Placeholder 4"/>
          <p:cNvSpPr>
            <a:spLocks noGrp="1"/>
          </p:cNvSpPr>
          <p:nvPr>
            <p:ph type="ftr" sz="quarter" idx="11"/>
          </p:nvPr>
        </p:nvSpPr>
        <p:spPr>
          <a:xfrm>
            <a:off x="3132138" y="6453188"/>
            <a:ext cx="2879725" cy="268287"/>
          </a:xfrm>
          <a:prstGeom prst="rect">
            <a:avLst/>
          </a:prstGeom>
        </p:spPr>
        <p:txBody>
          <a:bodyPr/>
          <a:lstStyle>
            <a:lvl1pPr>
              <a:defRPr/>
            </a:lvl1pPr>
          </a:lstStyle>
          <a:p>
            <a:pPr>
              <a:defRPr/>
            </a:pPr>
            <a:endParaRPr lang="en-ZA"/>
          </a:p>
        </p:txBody>
      </p:sp>
      <p:sp>
        <p:nvSpPr>
          <p:cNvPr id="6" name="Slide Number Placeholder 5"/>
          <p:cNvSpPr>
            <a:spLocks noGrp="1"/>
          </p:cNvSpPr>
          <p:nvPr>
            <p:ph type="sldNum" sz="quarter" idx="12"/>
          </p:nvPr>
        </p:nvSpPr>
        <p:spPr/>
        <p:txBody>
          <a:bodyPr/>
          <a:lstStyle>
            <a:lvl1pPr>
              <a:defRPr/>
            </a:lvl1pPr>
          </a:lstStyle>
          <a:p>
            <a:pPr>
              <a:defRPr/>
            </a:pPr>
            <a:fld id="{8B96C4E4-F781-410B-AD6C-1AF225F5EE3D}" type="slidenum">
              <a:rPr lang="en-ZA"/>
              <a:pPr>
                <a:defRPr/>
              </a:pPr>
              <a:t>‹#›</a:t>
            </a:fld>
            <a:endParaRPr lang="en-ZA"/>
          </a:p>
        </p:txBody>
      </p:sp>
    </p:spTree>
    <p:extLst>
      <p:ext uri="{BB962C8B-B14F-4D97-AF65-F5344CB8AC3E}">
        <p14:creationId xmlns:p14="http://schemas.microsoft.com/office/powerpoint/2010/main" val="2090395857"/>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25DF937-1868-4983-BD6C-943B8E483FD9}" type="datetimeFigureOut">
              <a:rPr lang="en-ZA"/>
              <a:pPr>
                <a:defRPr/>
              </a:pPr>
              <a:t>2023/10/11</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p>
        </p:txBody>
      </p:sp>
      <p:sp>
        <p:nvSpPr>
          <p:cNvPr id="7" name="Slide Number Placeholder 5"/>
          <p:cNvSpPr>
            <a:spLocks noGrp="1"/>
          </p:cNvSpPr>
          <p:nvPr>
            <p:ph type="sldNum" sz="quarter" idx="12"/>
          </p:nvPr>
        </p:nvSpPr>
        <p:spPr/>
        <p:txBody>
          <a:bodyPr/>
          <a:lstStyle>
            <a:lvl1pPr>
              <a:defRPr/>
            </a:lvl1pPr>
          </a:lstStyle>
          <a:p>
            <a:pPr>
              <a:defRPr/>
            </a:pPr>
            <a:fld id="{D217B8F2-3847-4715-8AA5-00BD1C5A82CC}" type="slidenum">
              <a:rPr lang="en-ZA"/>
              <a:pPr>
                <a:defRPr/>
              </a:pPr>
              <a:t>‹#›</a:t>
            </a:fld>
            <a:endParaRPr lang="en-ZA"/>
          </a:p>
        </p:txBody>
      </p:sp>
    </p:spTree>
    <p:extLst>
      <p:ext uri="{BB962C8B-B14F-4D97-AF65-F5344CB8AC3E}">
        <p14:creationId xmlns:p14="http://schemas.microsoft.com/office/powerpoint/2010/main" val="8536017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Z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3FEFB19-0FA2-4C33-A557-E63E86224D56}" type="datetimeFigureOut">
              <a:rPr lang="en-ZA"/>
              <a:pPr>
                <a:defRPr/>
              </a:pPr>
              <a:t>2023/10/11</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p>
        </p:txBody>
      </p:sp>
      <p:sp>
        <p:nvSpPr>
          <p:cNvPr id="7" name="Slide Number Placeholder 5"/>
          <p:cNvSpPr>
            <a:spLocks noGrp="1"/>
          </p:cNvSpPr>
          <p:nvPr>
            <p:ph type="sldNum" sz="quarter" idx="12"/>
          </p:nvPr>
        </p:nvSpPr>
        <p:spPr/>
        <p:txBody>
          <a:bodyPr/>
          <a:lstStyle>
            <a:lvl1pPr>
              <a:defRPr/>
            </a:lvl1pPr>
          </a:lstStyle>
          <a:p>
            <a:pPr>
              <a:defRPr/>
            </a:pPr>
            <a:fld id="{0AFD9C79-241D-4B3B-BDED-166837CA1390}" type="slidenum">
              <a:rPr lang="en-ZA"/>
              <a:pPr>
                <a:defRPr/>
              </a:pPr>
              <a:t>‹#›</a:t>
            </a:fld>
            <a:endParaRPr lang="en-ZA"/>
          </a:p>
        </p:txBody>
      </p:sp>
    </p:spTree>
    <p:extLst>
      <p:ext uri="{BB962C8B-B14F-4D97-AF65-F5344CB8AC3E}">
        <p14:creationId xmlns:p14="http://schemas.microsoft.com/office/powerpoint/2010/main" val="4757871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lvl1pPr>
              <a:defRPr/>
            </a:lvl1pPr>
          </a:lstStyle>
          <a:p>
            <a:pPr>
              <a:defRPr/>
            </a:pPr>
            <a:fld id="{57D47AD9-775D-4919-924C-98AC9ED943EB}" type="datetimeFigureOut">
              <a:rPr lang="en-ZA"/>
              <a:pPr>
                <a:defRPr/>
              </a:pPr>
              <a:t>2023/10/11</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p>
        </p:txBody>
      </p:sp>
      <p:sp>
        <p:nvSpPr>
          <p:cNvPr id="6" name="Slide Number Placeholder 5"/>
          <p:cNvSpPr>
            <a:spLocks noGrp="1"/>
          </p:cNvSpPr>
          <p:nvPr>
            <p:ph type="sldNum" sz="quarter" idx="12"/>
          </p:nvPr>
        </p:nvSpPr>
        <p:spPr/>
        <p:txBody>
          <a:bodyPr/>
          <a:lstStyle>
            <a:lvl1pPr>
              <a:defRPr/>
            </a:lvl1pPr>
          </a:lstStyle>
          <a:p>
            <a:pPr>
              <a:defRPr/>
            </a:pPr>
            <a:fld id="{4D8810FA-BCAF-4AC8-8522-D92E4231401A}" type="slidenum">
              <a:rPr lang="en-ZA"/>
              <a:pPr>
                <a:defRPr/>
              </a:pPr>
              <a:t>‹#›</a:t>
            </a:fld>
            <a:endParaRPr lang="en-ZA"/>
          </a:p>
        </p:txBody>
      </p:sp>
    </p:spTree>
    <p:extLst>
      <p:ext uri="{BB962C8B-B14F-4D97-AF65-F5344CB8AC3E}">
        <p14:creationId xmlns:p14="http://schemas.microsoft.com/office/powerpoint/2010/main" val="40837381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lvl1pPr>
              <a:defRPr/>
            </a:lvl1pPr>
          </a:lstStyle>
          <a:p>
            <a:pPr>
              <a:defRPr/>
            </a:pPr>
            <a:fld id="{2C452CCA-859A-4D04-A92D-27EFDAC73002}" type="datetimeFigureOut">
              <a:rPr lang="en-ZA"/>
              <a:pPr>
                <a:defRPr/>
              </a:pPr>
              <a:t>2023/10/11</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p>
        </p:txBody>
      </p:sp>
      <p:sp>
        <p:nvSpPr>
          <p:cNvPr id="6" name="Slide Number Placeholder 5"/>
          <p:cNvSpPr>
            <a:spLocks noGrp="1"/>
          </p:cNvSpPr>
          <p:nvPr>
            <p:ph type="sldNum" sz="quarter" idx="12"/>
          </p:nvPr>
        </p:nvSpPr>
        <p:spPr/>
        <p:txBody>
          <a:bodyPr/>
          <a:lstStyle>
            <a:lvl1pPr>
              <a:defRPr/>
            </a:lvl1pPr>
          </a:lstStyle>
          <a:p>
            <a:pPr>
              <a:defRPr/>
            </a:pPr>
            <a:fld id="{36B8BA8D-6D2D-48DD-A225-B19BED96909F}" type="slidenum">
              <a:rPr lang="en-ZA"/>
              <a:pPr>
                <a:defRPr/>
              </a:pPr>
              <a:t>‹#›</a:t>
            </a:fld>
            <a:endParaRPr lang="en-ZA"/>
          </a:p>
        </p:txBody>
      </p:sp>
    </p:spTree>
    <p:extLst>
      <p:ext uri="{BB962C8B-B14F-4D97-AF65-F5344CB8AC3E}">
        <p14:creationId xmlns:p14="http://schemas.microsoft.com/office/powerpoint/2010/main" val="28275304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07F45E-2B15-7373-829E-FA06F90D6D96}"/>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 y="4118012"/>
            <a:ext cx="9143993" cy="2464127"/>
          </a:xfrm>
          <a:prstGeom prst="rect">
            <a:avLst/>
          </a:prstGeom>
        </p:spPr>
      </p:pic>
      <p:pic>
        <p:nvPicPr>
          <p:cNvPr id="105" name="Picture 104">
            <a:extLst>
              <a:ext uri="{FF2B5EF4-FFF2-40B4-BE49-F238E27FC236}">
                <a16:creationId xmlns:a16="http://schemas.microsoft.com/office/drawing/2014/main" id="{8BE0A2D5-4897-AEFE-6F06-B6A2F82DFA4A}"/>
              </a:ext>
            </a:extLst>
          </p:cNvPr>
          <p:cNvPicPr>
            <a:picLocks noChangeAspect="1"/>
          </p:cNvPicPr>
          <p:nvPr userDrawn="1"/>
        </p:nvPicPr>
        <p:blipFill>
          <a:blip r:embed="rId5"/>
          <a:stretch>
            <a:fillRect/>
          </a:stretch>
        </p:blipFill>
        <p:spPr>
          <a:xfrm>
            <a:off x="364082" y="2396081"/>
            <a:ext cx="2952750" cy="3568700"/>
          </a:xfrm>
          <a:prstGeom prst="rect">
            <a:avLst/>
          </a:prstGeom>
        </p:spPr>
      </p:pic>
      <p:graphicFrame>
        <p:nvGraphicFramePr>
          <p:cNvPr id="7" name="Object 6" hidden="1"/>
          <p:cNvGraphicFramePr>
            <a:graphicFrameLocks noChangeAspect="1"/>
          </p:cNvGraphicFramePr>
          <p:nvPr userDrawn="1">
            <p:custDataLst>
              <p:tags r:id="rId1"/>
            </p:custDataLst>
            <p:extLst>
              <p:ext uri="{D42A27DB-BD31-4B8C-83A1-F6EECF244321}">
                <p14:modId xmlns:p14="http://schemas.microsoft.com/office/powerpoint/2010/main" val="1474664863"/>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7" name="Object 6" hidden="1"/>
                      <p:cNvPicPr/>
                      <p:nvPr/>
                    </p:nvPicPr>
                    <p:blipFill>
                      <a:blip r:embed="rId7"/>
                      <a:stretch>
                        <a:fillRect/>
                      </a:stretch>
                    </p:blipFill>
                    <p:spPr>
                      <a:xfrm>
                        <a:off x="1191" y="1588"/>
                        <a:ext cx="1191" cy="1588"/>
                      </a:xfrm>
                      <a:prstGeom prst="rect">
                        <a:avLst/>
                      </a:prstGeom>
                    </p:spPr>
                  </p:pic>
                </p:oleObj>
              </mc:Fallback>
            </mc:AlternateContent>
          </a:graphicData>
        </a:graphic>
      </p:graphicFrame>
      <p:sp>
        <p:nvSpPr>
          <p:cNvPr id="65" name="Rectangle 64" hidden="1"/>
          <p:cNvSpPr/>
          <p:nvPr userDrawn="1">
            <p:custDataLst>
              <p:tags r:id="rId2"/>
            </p:custDataLst>
          </p:nvPr>
        </p:nvSpPr>
        <p:spPr>
          <a:xfrm>
            <a:off x="0"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ZA" sz="1800" b="0"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63" name="Rectangle 3"/>
          <p:cNvSpPr>
            <a:spLocks noGrp="1" noChangeArrowheads="1"/>
          </p:cNvSpPr>
          <p:nvPr>
            <p:ph type="ctrTitle" hasCustomPrompt="1"/>
          </p:nvPr>
        </p:nvSpPr>
        <p:spPr>
          <a:xfrm>
            <a:off x="3330179" y="1404738"/>
            <a:ext cx="5471626" cy="676275"/>
          </a:xfrm>
          <a:prstGeom prst="rect">
            <a:avLst/>
          </a:prstGeom>
        </p:spPr>
        <p:txBody>
          <a:bodyPr anchor="b">
            <a:normAutofit/>
          </a:bodyPr>
          <a:lstStyle>
            <a:lvl1pPr algn="r">
              <a:defRPr sz="2100">
                <a:solidFill>
                  <a:schemeClr val="bg1"/>
                </a:solidFill>
                <a:latin typeface="+mj-lt"/>
                <a:cs typeface="Arial" panose="020B0604020202020204" pitchFamily="34" charset="0"/>
              </a:defRPr>
            </a:lvl1pPr>
          </a:lstStyle>
          <a:p>
            <a:r>
              <a:rPr lang="en-US" noProof="0"/>
              <a:t>Title of presentation</a:t>
            </a:r>
            <a:endParaRPr lang="en-ZA" noProof="0"/>
          </a:p>
        </p:txBody>
      </p:sp>
      <p:sp>
        <p:nvSpPr>
          <p:cNvPr id="64" name="Rectangle 4"/>
          <p:cNvSpPr>
            <a:spLocks noGrp="1" noChangeArrowheads="1"/>
          </p:cNvSpPr>
          <p:nvPr>
            <p:ph type="subTitle" idx="1" hasCustomPrompt="1"/>
          </p:nvPr>
        </p:nvSpPr>
        <p:spPr>
          <a:xfrm>
            <a:off x="3330179" y="2924226"/>
            <a:ext cx="5471626" cy="365126"/>
          </a:xfrm>
          <a:prstGeom prst="rect">
            <a:avLst/>
          </a:prstGeom>
        </p:spPr>
        <p:txBody>
          <a:bodyPr>
            <a:noAutofit/>
          </a:bodyPr>
          <a:lstStyle>
            <a:lvl1pPr marL="0" indent="0" algn="r">
              <a:buFontTx/>
              <a:buNone/>
              <a:defRPr sz="1500" b="1">
                <a:solidFill>
                  <a:srgbClr val="83725B"/>
                </a:solidFill>
                <a:latin typeface="+mn-lt"/>
                <a:cs typeface="Arial" panose="020B0604020202020204" pitchFamily="34" charset="0"/>
              </a:defRPr>
            </a:lvl1pPr>
          </a:lstStyle>
          <a:p>
            <a:r>
              <a:rPr lang="en-US" noProof="0"/>
              <a:t>Presented by:</a:t>
            </a:r>
            <a:endParaRPr lang="en-ZA" noProof="0"/>
          </a:p>
        </p:txBody>
      </p:sp>
      <p:sp>
        <p:nvSpPr>
          <p:cNvPr id="69" name="Text Placeholder 68">
            <a:extLst>
              <a:ext uri="{FF2B5EF4-FFF2-40B4-BE49-F238E27FC236}">
                <a16:creationId xmlns:a16="http://schemas.microsoft.com/office/drawing/2014/main" id="{FC9B13AD-CB38-ECF0-A13D-FF807AEA7663}"/>
              </a:ext>
            </a:extLst>
          </p:cNvPr>
          <p:cNvSpPr>
            <a:spLocks noGrp="1"/>
          </p:cNvSpPr>
          <p:nvPr>
            <p:ph type="body" sz="quarter" idx="10" hasCustomPrompt="1"/>
          </p:nvPr>
        </p:nvSpPr>
        <p:spPr>
          <a:xfrm>
            <a:off x="3329692" y="3527026"/>
            <a:ext cx="5472113" cy="327025"/>
          </a:xfrm>
          <a:prstGeom prst="rect">
            <a:avLst/>
          </a:prstGeom>
        </p:spPr>
        <p:txBody>
          <a:bodyPr>
            <a:noAutofit/>
          </a:bodyPr>
          <a:lstStyle>
            <a:lvl1pPr marL="0" indent="0" algn="r">
              <a:buNone/>
              <a:defRPr sz="1350">
                <a:solidFill>
                  <a:schemeClr val="bg1"/>
                </a:solidFill>
              </a:defRPr>
            </a:lvl1pPr>
            <a:lvl2pPr algn="r">
              <a:defRPr>
                <a:solidFill>
                  <a:schemeClr val="bg1"/>
                </a:solidFill>
              </a:defRPr>
            </a:lvl2pPr>
            <a:lvl3pPr algn="r">
              <a:defRPr>
                <a:solidFill>
                  <a:schemeClr val="bg1"/>
                </a:solidFill>
              </a:defRPr>
            </a:lvl3pPr>
            <a:lvl4pPr algn="r">
              <a:defRPr>
                <a:solidFill>
                  <a:schemeClr val="bg1"/>
                </a:solidFill>
              </a:defRPr>
            </a:lvl4pPr>
            <a:lvl5pPr algn="r">
              <a:defRPr>
                <a:solidFill>
                  <a:schemeClr val="bg1"/>
                </a:solidFill>
              </a:defRPr>
            </a:lvl5pPr>
          </a:lstStyle>
          <a:p>
            <a:pPr lvl="0"/>
            <a:r>
              <a:rPr lang="en-GB"/>
              <a:t>Date:</a:t>
            </a:r>
            <a:endParaRPr lang="en-US"/>
          </a:p>
        </p:txBody>
      </p:sp>
      <p:pic>
        <p:nvPicPr>
          <p:cNvPr id="82" name="Picture 81">
            <a:extLst>
              <a:ext uri="{FF2B5EF4-FFF2-40B4-BE49-F238E27FC236}">
                <a16:creationId xmlns:a16="http://schemas.microsoft.com/office/drawing/2014/main" id="{5751479E-E24F-097C-9992-2F6EDD86852A}"/>
              </a:ext>
            </a:extLst>
          </p:cNvPr>
          <p:cNvPicPr>
            <a:picLocks noChangeAspect="1"/>
          </p:cNvPicPr>
          <p:nvPr userDrawn="1"/>
        </p:nvPicPr>
        <p:blipFill>
          <a:blip r:embed="rId8"/>
          <a:stretch>
            <a:fillRect/>
          </a:stretch>
        </p:blipFill>
        <p:spPr>
          <a:xfrm>
            <a:off x="70810" y="4219860"/>
            <a:ext cx="1695450" cy="2044700"/>
          </a:xfrm>
          <a:prstGeom prst="rect">
            <a:avLst/>
          </a:prstGeom>
        </p:spPr>
      </p:pic>
      <p:sp>
        <p:nvSpPr>
          <p:cNvPr id="102" name="Picture Placeholder 101">
            <a:extLst>
              <a:ext uri="{FF2B5EF4-FFF2-40B4-BE49-F238E27FC236}">
                <a16:creationId xmlns:a16="http://schemas.microsoft.com/office/drawing/2014/main" id="{C4067DE9-8827-ACDD-EA61-EE0F0A44163F}"/>
              </a:ext>
            </a:extLst>
          </p:cNvPr>
          <p:cNvSpPr>
            <a:spLocks noGrp="1"/>
          </p:cNvSpPr>
          <p:nvPr>
            <p:ph type="pic" sz="quarter" idx="14" hasCustomPrompt="1"/>
          </p:nvPr>
        </p:nvSpPr>
        <p:spPr>
          <a:xfrm>
            <a:off x="290512" y="4291297"/>
            <a:ext cx="1421607" cy="1895476"/>
          </a:xfrm>
          <a:prstGeom prst="ellipse">
            <a:avLst/>
          </a:prstGeom>
          <a:solidFill>
            <a:schemeClr val="accent5"/>
          </a:solidFill>
          <a:ln>
            <a:solidFill>
              <a:schemeClr val="bg1"/>
            </a:solidFill>
          </a:ln>
        </p:spPr>
        <p:txBody>
          <a:bodyPr anchor="ctr"/>
          <a:lstStyle>
            <a:lvl1pPr marL="0" indent="0" algn="ctr">
              <a:buNone/>
              <a:defRPr sz="1800">
                <a:solidFill>
                  <a:schemeClr val="bg1"/>
                </a:solidFill>
              </a:defRPr>
            </a:lvl1pPr>
          </a:lstStyle>
          <a:p>
            <a:r>
              <a:rPr lang="en-US"/>
              <a:t>Insert visual</a:t>
            </a:r>
          </a:p>
        </p:txBody>
      </p:sp>
      <p:sp>
        <p:nvSpPr>
          <p:cNvPr id="104" name="Picture Placeholder 103">
            <a:extLst>
              <a:ext uri="{FF2B5EF4-FFF2-40B4-BE49-F238E27FC236}">
                <a16:creationId xmlns:a16="http://schemas.microsoft.com/office/drawing/2014/main" id="{B5312EC4-EEAC-7185-C191-930CB9ED57C2}"/>
              </a:ext>
            </a:extLst>
          </p:cNvPr>
          <p:cNvSpPr>
            <a:spLocks noGrp="1"/>
          </p:cNvSpPr>
          <p:nvPr>
            <p:ph type="pic" sz="quarter" idx="13" hasCustomPrompt="1"/>
          </p:nvPr>
        </p:nvSpPr>
        <p:spPr>
          <a:xfrm>
            <a:off x="736012" y="2527772"/>
            <a:ext cx="2471138" cy="3294850"/>
          </a:xfrm>
          <a:custGeom>
            <a:avLst/>
            <a:gdLst>
              <a:gd name="connsiteX0" fmla="*/ 1647425 w 3294850"/>
              <a:gd name="connsiteY0" fmla="*/ 0 h 3294850"/>
              <a:gd name="connsiteX1" fmla="*/ 3294850 w 3294850"/>
              <a:gd name="connsiteY1" fmla="*/ 1647425 h 3294850"/>
              <a:gd name="connsiteX2" fmla="*/ 1647425 w 3294850"/>
              <a:gd name="connsiteY2" fmla="*/ 3294850 h 3294850"/>
              <a:gd name="connsiteX3" fmla="*/ 1275376 w 3294850"/>
              <a:gd name="connsiteY3" fmla="*/ 3252665 h 3294850"/>
              <a:gd name="connsiteX4" fmla="*/ 1215764 w 3294850"/>
              <a:gd name="connsiteY4" fmla="*/ 3236539 h 3294850"/>
              <a:gd name="connsiteX5" fmla="*/ 1240067 w 3294850"/>
              <a:gd name="connsiteY5" fmla="*/ 3196535 h 3294850"/>
              <a:gd name="connsiteX6" fmla="*/ 1362162 w 3294850"/>
              <a:gd name="connsiteY6" fmla="*/ 2714346 h 3294850"/>
              <a:gd name="connsiteX7" fmla="*/ 350562 w 3294850"/>
              <a:gd name="connsiteY7" fmla="*/ 1702746 h 3294850"/>
              <a:gd name="connsiteX8" fmla="*/ 49743 w 3294850"/>
              <a:gd name="connsiteY8" fmla="*/ 1748226 h 3294850"/>
              <a:gd name="connsiteX9" fmla="*/ 5901 w 3294850"/>
              <a:gd name="connsiteY9" fmla="*/ 1764272 h 3294850"/>
              <a:gd name="connsiteX10" fmla="*/ 0 w 3294850"/>
              <a:gd name="connsiteY10" fmla="*/ 1647425 h 3294850"/>
              <a:gd name="connsiteX11" fmla="*/ 1647425 w 3294850"/>
              <a:gd name="connsiteY11" fmla="*/ 0 h 329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4850" h="3294850">
                <a:moveTo>
                  <a:pt x="1647425" y="0"/>
                </a:moveTo>
                <a:cubicBezTo>
                  <a:pt x="2557273" y="0"/>
                  <a:pt x="3294850" y="737577"/>
                  <a:pt x="3294850" y="1647425"/>
                </a:cubicBezTo>
                <a:cubicBezTo>
                  <a:pt x="3294850" y="2557273"/>
                  <a:pt x="2557273" y="3294850"/>
                  <a:pt x="1647425" y="3294850"/>
                </a:cubicBezTo>
                <a:cubicBezTo>
                  <a:pt x="1519478" y="3294850"/>
                  <a:pt x="1394938" y="3280265"/>
                  <a:pt x="1275376" y="3252665"/>
                </a:cubicBezTo>
                <a:lnTo>
                  <a:pt x="1215764" y="3236539"/>
                </a:lnTo>
                <a:lnTo>
                  <a:pt x="1240067" y="3196535"/>
                </a:lnTo>
                <a:cubicBezTo>
                  <a:pt x="1317933" y="3053198"/>
                  <a:pt x="1362162" y="2888937"/>
                  <a:pt x="1362162" y="2714346"/>
                </a:cubicBezTo>
                <a:cubicBezTo>
                  <a:pt x="1362162" y="2155655"/>
                  <a:pt x="909253" y="1702746"/>
                  <a:pt x="350562" y="1702746"/>
                </a:cubicBezTo>
                <a:cubicBezTo>
                  <a:pt x="245808" y="1702746"/>
                  <a:pt x="144772" y="1718669"/>
                  <a:pt x="49743" y="1748226"/>
                </a:cubicBezTo>
                <a:lnTo>
                  <a:pt x="5901" y="1764272"/>
                </a:lnTo>
                <a:lnTo>
                  <a:pt x="0" y="1647425"/>
                </a:lnTo>
                <a:cubicBezTo>
                  <a:pt x="0" y="737577"/>
                  <a:pt x="737577" y="0"/>
                  <a:pt x="1647425" y="0"/>
                </a:cubicBezTo>
                <a:close/>
              </a:path>
            </a:pathLst>
          </a:custGeom>
          <a:solidFill>
            <a:schemeClr val="tx2"/>
          </a:solidFill>
          <a:ln>
            <a:solidFill>
              <a:schemeClr val="bg1"/>
            </a:solidFill>
          </a:ln>
        </p:spPr>
        <p:txBody>
          <a:bodyPr wrap="square" anchor="ctr">
            <a:noAutofit/>
          </a:bodyPr>
          <a:lstStyle>
            <a:lvl1pPr marL="0" indent="0" algn="ctr">
              <a:buNone/>
              <a:defRPr sz="2400">
                <a:solidFill>
                  <a:schemeClr val="bg1"/>
                </a:solidFill>
              </a:defRPr>
            </a:lvl1pPr>
          </a:lstStyle>
          <a:p>
            <a:r>
              <a:rPr lang="en-US"/>
              <a:t>Insert </a:t>
            </a:r>
            <a:br>
              <a:rPr lang="en-US"/>
            </a:br>
            <a:r>
              <a:rPr lang="en-US"/>
              <a:t>visual</a:t>
            </a:r>
          </a:p>
        </p:txBody>
      </p:sp>
      <p:sp>
        <p:nvSpPr>
          <p:cNvPr id="107" name="Rectangle 106">
            <a:extLst>
              <a:ext uri="{FF2B5EF4-FFF2-40B4-BE49-F238E27FC236}">
                <a16:creationId xmlns:a16="http://schemas.microsoft.com/office/drawing/2014/main" id="{70F73F9A-6527-43E5-9BDC-E6533EDAECC6}"/>
              </a:ext>
            </a:extLst>
          </p:cNvPr>
          <p:cNvSpPr/>
          <p:nvPr userDrawn="1"/>
        </p:nvSpPr>
        <p:spPr>
          <a:xfrm>
            <a:off x="0" y="6574096"/>
            <a:ext cx="9144000" cy="90014"/>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9414999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1"/>
            </p:custDataLst>
            <p:extLst>
              <p:ext uri="{D42A27DB-BD31-4B8C-83A1-F6EECF244321}">
                <p14:modId xmlns:p14="http://schemas.microsoft.com/office/powerpoint/2010/main" val="2752192355"/>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8" name="Object 7" hidden="1"/>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7" name="Rectangle 6" hidden="1"/>
          <p:cNvSpPr/>
          <p:nvPr userDrawn="1">
            <p:custDataLst>
              <p:tags r:id="rId2"/>
            </p:custDataLst>
          </p:nvPr>
        </p:nvSpPr>
        <p:spPr>
          <a:xfrm>
            <a:off x="0"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ZA" sz="1800" b="0" i="0" baseline="0">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title"/>
          </p:nvPr>
        </p:nvSpPr>
        <p:spPr/>
        <p:txBody>
          <a:bodyPr>
            <a:noAutofit/>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Footer Placeholder 4">
            <a:extLst>
              <a:ext uri="{FF2B5EF4-FFF2-40B4-BE49-F238E27FC236}">
                <a16:creationId xmlns:a16="http://schemas.microsoft.com/office/drawing/2014/main" id="{33A6B3C0-BE11-BB1E-37B2-3F2CECBAC164}"/>
              </a:ext>
            </a:extLst>
          </p:cNvPr>
          <p:cNvSpPr>
            <a:spLocks noGrp="1"/>
          </p:cNvSpPr>
          <p:nvPr>
            <p:ph type="ftr" sz="quarter" idx="3"/>
          </p:nvPr>
        </p:nvSpPr>
        <p:spPr>
          <a:xfrm>
            <a:off x="271260" y="6356351"/>
            <a:ext cx="8093568" cy="365125"/>
          </a:xfrm>
          <a:prstGeom prst="rect">
            <a:avLst/>
          </a:prstGeom>
        </p:spPr>
        <p:txBody>
          <a:bodyPr vert="horz" lIns="91440" tIns="45720" rIns="91440" bIns="45720" rtlCol="0" anchor="ctr"/>
          <a:lstStyle>
            <a:lvl1pPr algn="l" eaLnBrk="1">
              <a:defRPr sz="750">
                <a:solidFill>
                  <a:schemeClr val="tx1">
                    <a:tint val="75000"/>
                  </a:schemeClr>
                </a:solidFill>
                <a:latin typeface="Arial" panose="020B0604020202020204" pitchFamily="34" charset="0"/>
                <a:cs typeface="Arial" panose="020B0604020202020204" pitchFamily="34" charset="0"/>
              </a:defRPr>
            </a:lvl1pPr>
          </a:lstStyle>
          <a:p>
            <a:endParaRPr lang="en-ZA"/>
          </a:p>
        </p:txBody>
      </p:sp>
      <p:sp>
        <p:nvSpPr>
          <p:cNvPr id="9" name="Slide Number Placeholder 5">
            <a:extLst>
              <a:ext uri="{FF2B5EF4-FFF2-40B4-BE49-F238E27FC236}">
                <a16:creationId xmlns:a16="http://schemas.microsoft.com/office/drawing/2014/main" id="{9AA2B460-5729-C216-9BDA-BB746E74BCD5}"/>
              </a:ext>
            </a:extLst>
          </p:cNvPr>
          <p:cNvSpPr>
            <a:spLocks noGrp="1"/>
          </p:cNvSpPr>
          <p:nvPr>
            <p:ph type="sldNum" sz="quarter" idx="4"/>
          </p:nvPr>
        </p:nvSpPr>
        <p:spPr>
          <a:xfrm>
            <a:off x="8548352" y="6356351"/>
            <a:ext cx="260797" cy="365125"/>
          </a:xfrm>
          <a:prstGeom prst="rect">
            <a:avLst/>
          </a:prstGeom>
        </p:spPr>
        <p:txBody>
          <a:bodyPr vert="horz" lIns="91440" tIns="45720" rIns="91440" bIns="45720" rtlCol="0" anchor="ctr"/>
          <a:lstStyle>
            <a:lvl1pPr algn="r">
              <a:defRPr sz="750">
                <a:solidFill>
                  <a:schemeClr val="tx1">
                    <a:tint val="75000"/>
                  </a:schemeClr>
                </a:solidFill>
                <a:latin typeface="Arial" panose="020B0604020202020204" pitchFamily="34" charset="0"/>
                <a:cs typeface="Arial" panose="020B0604020202020204" pitchFamily="34" charset="0"/>
              </a:defRPr>
            </a:lvl1pPr>
          </a:lstStyle>
          <a:p>
            <a:fld id="{56B1497D-D85C-49F0-B0C9-9C5FED4EAE9E}" type="slidenum">
              <a:rPr lang="en-ZA" smtClean="0"/>
              <a:pPr/>
              <a:t>‹#›</a:t>
            </a:fld>
            <a:endParaRPr lang="en-ZA"/>
          </a:p>
        </p:txBody>
      </p:sp>
    </p:spTree>
    <p:extLst>
      <p:ext uri="{BB962C8B-B14F-4D97-AF65-F5344CB8AC3E}">
        <p14:creationId xmlns:p14="http://schemas.microsoft.com/office/powerpoint/2010/main" val="26419362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
        <p:cNvGrpSpPr/>
        <p:nvPr/>
      </p:nvGrpSpPr>
      <p:grpSpPr>
        <a:xfrm>
          <a:off x="0" y="0"/>
          <a:ext cx="0" cy="0"/>
          <a:chOff x="0" y="0"/>
          <a:chExt cx="0" cy="0"/>
        </a:xfrm>
      </p:grpSpPr>
      <p:sp>
        <p:nvSpPr>
          <p:cNvPr id="39" name="Google Shape;39;p7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350">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40" name="Google Shape;40;p7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350">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41" name="Google Shape;41;p7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350">
                <a:solidFill>
                  <a:schemeClr val="dk1"/>
                </a:solidFill>
                <a:latin typeface="Calibri"/>
                <a:ea typeface="Calibri"/>
                <a:cs typeface="Calibri"/>
                <a:sym typeface="Calibri"/>
              </a:defRPr>
            </a:lvl1pPr>
            <a:lvl2pPr marL="0" marR="0" lvl="1" indent="0" algn="l" rtl="0">
              <a:spcBef>
                <a:spcPts val="0"/>
              </a:spcBef>
              <a:buNone/>
              <a:defRPr sz="1350">
                <a:solidFill>
                  <a:schemeClr val="dk1"/>
                </a:solidFill>
                <a:latin typeface="Calibri"/>
                <a:ea typeface="Calibri"/>
                <a:cs typeface="Calibri"/>
                <a:sym typeface="Calibri"/>
              </a:defRPr>
            </a:lvl2pPr>
            <a:lvl3pPr marL="0" marR="0" lvl="2" indent="0" algn="l" rtl="0">
              <a:spcBef>
                <a:spcPts val="0"/>
              </a:spcBef>
              <a:buNone/>
              <a:defRPr sz="1350">
                <a:solidFill>
                  <a:schemeClr val="dk1"/>
                </a:solidFill>
                <a:latin typeface="Calibri"/>
                <a:ea typeface="Calibri"/>
                <a:cs typeface="Calibri"/>
                <a:sym typeface="Calibri"/>
              </a:defRPr>
            </a:lvl3pPr>
            <a:lvl4pPr marL="0" marR="0" lvl="3" indent="0" algn="l" rtl="0">
              <a:spcBef>
                <a:spcPts val="0"/>
              </a:spcBef>
              <a:buNone/>
              <a:defRPr sz="1350">
                <a:solidFill>
                  <a:schemeClr val="dk1"/>
                </a:solidFill>
                <a:latin typeface="Calibri"/>
                <a:ea typeface="Calibri"/>
                <a:cs typeface="Calibri"/>
                <a:sym typeface="Calibri"/>
              </a:defRPr>
            </a:lvl4pPr>
            <a:lvl5pPr marL="0" marR="0" lvl="4" indent="0" algn="l" rtl="0">
              <a:spcBef>
                <a:spcPts val="0"/>
              </a:spcBef>
              <a:buNone/>
              <a:defRPr sz="1350">
                <a:solidFill>
                  <a:schemeClr val="dk1"/>
                </a:solidFill>
                <a:latin typeface="Calibri"/>
                <a:ea typeface="Calibri"/>
                <a:cs typeface="Calibri"/>
                <a:sym typeface="Calibri"/>
              </a:defRPr>
            </a:lvl5pPr>
            <a:lvl6pPr marL="0" marR="0" lvl="5" indent="0" algn="l" rtl="0">
              <a:spcBef>
                <a:spcPts val="0"/>
              </a:spcBef>
              <a:buNone/>
              <a:defRPr sz="1350">
                <a:solidFill>
                  <a:schemeClr val="dk1"/>
                </a:solidFill>
                <a:latin typeface="Calibri"/>
                <a:ea typeface="Calibri"/>
                <a:cs typeface="Calibri"/>
                <a:sym typeface="Calibri"/>
              </a:defRPr>
            </a:lvl6pPr>
            <a:lvl7pPr marL="0" marR="0" lvl="6" indent="0" algn="l" rtl="0">
              <a:spcBef>
                <a:spcPts val="0"/>
              </a:spcBef>
              <a:buNone/>
              <a:defRPr sz="1350">
                <a:solidFill>
                  <a:schemeClr val="dk1"/>
                </a:solidFill>
                <a:latin typeface="Calibri"/>
                <a:ea typeface="Calibri"/>
                <a:cs typeface="Calibri"/>
                <a:sym typeface="Calibri"/>
              </a:defRPr>
            </a:lvl7pPr>
            <a:lvl8pPr marL="0" marR="0" lvl="7" indent="0" algn="l" rtl="0">
              <a:spcBef>
                <a:spcPts val="0"/>
              </a:spcBef>
              <a:buNone/>
              <a:defRPr sz="1350">
                <a:solidFill>
                  <a:schemeClr val="dk1"/>
                </a:solidFill>
                <a:latin typeface="Calibri"/>
                <a:ea typeface="Calibri"/>
                <a:cs typeface="Calibri"/>
                <a:sym typeface="Calibri"/>
              </a:defRPr>
            </a:lvl8pPr>
            <a:lvl9pPr marL="0" marR="0" lvl="8" indent="0" algn="l" rtl="0">
              <a:spcBef>
                <a:spcPts val="0"/>
              </a:spcBef>
              <a:buNone/>
              <a:defRPr sz="1350">
                <a:solidFill>
                  <a:schemeClr val="dk1"/>
                </a:solidFill>
                <a:latin typeface="Calibri"/>
                <a:ea typeface="Calibri"/>
                <a:cs typeface="Calibri"/>
                <a:sym typeface="Calibri"/>
              </a:defRPr>
            </a:lvl9pPr>
          </a:lstStyle>
          <a:p>
            <a:pPr>
              <a:spcAft>
                <a:spcPts val="0"/>
              </a:spcAft>
            </a:pPr>
            <a:fld id="{00000000-1234-1234-1234-123412341234}" type="slidenum">
              <a:rPr lang="en-ZA" smtClean="0"/>
              <a:pPr>
                <a:spcAft>
                  <a:spcPts val="0"/>
                </a:spcAft>
              </a:pPr>
              <a:t>‹#›</a:t>
            </a:fld>
            <a:endParaRPr lang="en-ZA"/>
          </a:p>
        </p:txBody>
      </p:sp>
    </p:spTree>
    <p:extLst>
      <p:ext uri="{BB962C8B-B14F-4D97-AF65-F5344CB8AC3E}">
        <p14:creationId xmlns:p14="http://schemas.microsoft.com/office/powerpoint/2010/main" val="36816028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48"/>
        <p:cNvGrpSpPr/>
        <p:nvPr/>
      </p:nvGrpSpPr>
      <p:grpSpPr>
        <a:xfrm>
          <a:off x="0" y="0"/>
          <a:ext cx="0" cy="0"/>
          <a:chOff x="0" y="0"/>
          <a:chExt cx="0" cy="0"/>
        </a:xfrm>
      </p:grpSpPr>
      <p:sp>
        <p:nvSpPr>
          <p:cNvPr id="49" name="Google Shape;49;p82"/>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dk1"/>
              </a:buClr>
              <a:buSzPts val="3200"/>
              <a:buFont typeface="Calibri"/>
              <a:buNone/>
              <a:defRPr sz="24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50" name="Google Shape;50;p82"/>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32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8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51" name="Google Shape;51;p82"/>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342900" marR="0" lvl="0" indent="-171450" algn="l" rtl="0">
              <a:lnSpc>
                <a:spcPct val="90000"/>
              </a:lnSpc>
              <a:spcBef>
                <a:spcPts val="750"/>
              </a:spcBef>
              <a:spcAft>
                <a:spcPts val="0"/>
              </a:spcAft>
              <a:buClr>
                <a:schemeClr val="dk1"/>
              </a:buClr>
              <a:buSzPts val="1600"/>
              <a:buFont typeface="Arial"/>
              <a:buNone/>
              <a:defRPr sz="1200" b="0" i="0" u="none" strike="noStrike" cap="none">
                <a:solidFill>
                  <a:schemeClr val="dk1"/>
                </a:solidFill>
                <a:latin typeface="Calibri"/>
                <a:ea typeface="Calibri"/>
                <a:cs typeface="Calibri"/>
                <a:sym typeface="Calibri"/>
              </a:defRPr>
            </a:lvl1pPr>
            <a:lvl2pPr marL="685800" marR="0" lvl="1" indent="-171450" algn="l" rtl="0">
              <a:lnSpc>
                <a:spcPct val="90000"/>
              </a:lnSpc>
              <a:spcBef>
                <a:spcPts val="375"/>
              </a:spcBef>
              <a:spcAft>
                <a:spcPts val="0"/>
              </a:spcAft>
              <a:buClr>
                <a:schemeClr val="dk1"/>
              </a:buClr>
              <a:buSzPts val="1400"/>
              <a:buFont typeface="Arial"/>
              <a:buNone/>
              <a:defRPr sz="1050" b="0" i="0" u="none" strike="noStrike" cap="none">
                <a:solidFill>
                  <a:schemeClr val="dk1"/>
                </a:solidFill>
                <a:latin typeface="Calibri"/>
                <a:ea typeface="Calibri"/>
                <a:cs typeface="Calibri"/>
                <a:sym typeface="Calibri"/>
              </a:defRPr>
            </a:lvl2pPr>
            <a:lvl3pPr marL="1028700" marR="0" lvl="2" indent="-171450" algn="l" rtl="0">
              <a:lnSpc>
                <a:spcPct val="90000"/>
              </a:lnSpc>
              <a:spcBef>
                <a:spcPts val="375"/>
              </a:spcBef>
              <a:spcAft>
                <a:spcPts val="0"/>
              </a:spcAft>
              <a:buClr>
                <a:schemeClr val="dk1"/>
              </a:buClr>
              <a:buSzPts val="1200"/>
              <a:buFont typeface="Arial"/>
              <a:buNone/>
              <a:defRPr sz="900" b="0" i="0" u="none" strike="noStrike" cap="none">
                <a:solidFill>
                  <a:schemeClr val="dk1"/>
                </a:solidFill>
                <a:latin typeface="Calibri"/>
                <a:ea typeface="Calibri"/>
                <a:cs typeface="Calibri"/>
                <a:sym typeface="Calibri"/>
              </a:defRPr>
            </a:lvl3pPr>
            <a:lvl4pPr marL="1371600" marR="0" lvl="3" indent="-17145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4pPr>
            <a:lvl5pPr marL="1714500" marR="0" lvl="4" indent="-17145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5pPr>
            <a:lvl6pPr marL="2057400" marR="0" lvl="5" indent="-17145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6pPr>
            <a:lvl7pPr marL="2400300" marR="0" lvl="6" indent="-17145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7pPr>
            <a:lvl8pPr marL="2743200" marR="0" lvl="7" indent="-17145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8pPr>
            <a:lvl9pPr marL="3086100" marR="0" lvl="8" indent="-17145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9pPr>
          </a:lstStyle>
          <a:p>
            <a:endParaRPr/>
          </a:p>
        </p:txBody>
      </p:sp>
      <p:sp>
        <p:nvSpPr>
          <p:cNvPr id="52" name="Google Shape;52;p8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350">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53" name="Google Shape;53;p8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350">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54" name="Google Shape;54;p8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350">
                <a:solidFill>
                  <a:schemeClr val="dk1"/>
                </a:solidFill>
                <a:latin typeface="Calibri"/>
                <a:ea typeface="Calibri"/>
                <a:cs typeface="Calibri"/>
                <a:sym typeface="Calibri"/>
              </a:defRPr>
            </a:lvl1pPr>
            <a:lvl2pPr marL="0" marR="0" lvl="1" indent="0" algn="l" rtl="0">
              <a:spcBef>
                <a:spcPts val="0"/>
              </a:spcBef>
              <a:buNone/>
              <a:defRPr sz="1350">
                <a:solidFill>
                  <a:schemeClr val="dk1"/>
                </a:solidFill>
                <a:latin typeface="Calibri"/>
                <a:ea typeface="Calibri"/>
                <a:cs typeface="Calibri"/>
                <a:sym typeface="Calibri"/>
              </a:defRPr>
            </a:lvl2pPr>
            <a:lvl3pPr marL="0" marR="0" lvl="2" indent="0" algn="l" rtl="0">
              <a:spcBef>
                <a:spcPts val="0"/>
              </a:spcBef>
              <a:buNone/>
              <a:defRPr sz="1350">
                <a:solidFill>
                  <a:schemeClr val="dk1"/>
                </a:solidFill>
                <a:latin typeface="Calibri"/>
                <a:ea typeface="Calibri"/>
                <a:cs typeface="Calibri"/>
                <a:sym typeface="Calibri"/>
              </a:defRPr>
            </a:lvl3pPr>
            <a:lvl4pPr marL="0" marR="0" lvl="3" indent="0" algn="l" rtl="0">
              <a:spcBef>
                <a:spcPts val="0"/>
              </a:spcBef>
              <a:buNone/>
              <a:defRPr sz="1350">
                <a:solidFill>
                  <a:schemeClr val="dk1"/>
                </a:solidFill>
                <a:latin typeface="Calibri"/>
                <a:ea typeface="Calibri"/>
                <a:cs typeface="Calibri"/>
                <a:sym typeface="Calibri"/>
              </a:defRPr>
            </a:lvl4pPr>
            <a:lvl5pPr marL="0" marR="0" lvl="4" indent="0" algn="l" rtl="0">
              <a:spcBef>
                <a:spcPts val="0"/>
              </a:spcBef>
              <a:buNone/>
              <a:defRPr sz="1350">
                <a:solidFill>
                  <a:schemeClr val="dk1"/>
                </a:solidFill>
                <a:latin typeface="Calibri"/>
                <a:ea typeface="Calibri"/>
                <a:cs typeface="Calibri"/>
                <a:sym typeface="Calibri"/>
              </a:defRPr>
            </a:lvl5pPr>
            <a:lvl6pPr marL="0" marR="0" lvl="5" indent="0" algn="l" rtl="0">
              <a:spcBef>
                <a:spcPts val="0"/>
              </a:spcBef>
              <a:buNone/>
              <a:defRPr sz="1350">
                <a:solidFill>
                  <a:schemeClr val="dk1"/>
                </a:solidFill>
                <a:latin typeface="Calibri"/>
                <a:ea typeface="Calibri"/>
                <a:cs typeface="Calibri"/>
                <a:sym typeface="Calibri"/>
              </a:defRPr>
            </a:lvl6pPr>
            <a:lvl7pPr marL="0" marR="0" lvl="6" indent="0" algn="l" rtl="0">
              <a:spcBef>
                <a:spcPts val="0"/>
              </a:spcBef>
              <a:buNone/>
              <a:defRPr sz="1350">
                <a:solidFill>
                  <a:schemeClr val="dk1"/>
                </a:solidFill>
                <a:latin typeface="Calibri"/>
                <a:ea typeface="Calibri"/>
                <a:cs typeface="Calibri"/>
                <a:sym typeface="Calibri"/>
              </a:defRPr>
            </a:lvl7pPr>
            <a:lvl8pPr marL="0" marR="0" lvl="7" indent="0" algn="l" rtl="0">
              <a:spcBef>
                <a:spcPts val="0"/>
              </a:spcBef>
              <a:buNone/>
              <a:defRPr sz="1350">
                <a:solidFill>
                  <a:schemeClr val="dk1"/>
                </a:solidFill>
                <a:latin typeface="Calibri"/>
                <a:ea typeface="Calibri"/>
                <a:cs typeface="Calibri"/>
                <a:sym typeface="Calibri"/>
              </a:defRPr>
            </a:lvl8pPr>
            <a:lvl9pPr marL="0" marR="0" lvl="8" indent="0" algn="l" rtl="0">
              <a:spcBef>
                <a:spcPts val="0"/>
              </a:spcBef>
              <a:buNone/>
              <a:defRPr sz="1350">
                <a:solidFill>
                  <a:schemeClr val="dk1"/>
                </a:solidFill>
                <a:latin typeface="Calibri"/>
                <a:ea typeface="Calibri"/>
                <a:cs typeface="Calibri"/>
                <a:sym typeface="Calibri"/>
              </a:defRPr>
            </a:lvl9pPr>
          </a:lstStyle>
          <a:p>
            <a:pPr>
              <a:spcAft>
                <a:spcPts val="0"/>
              </a:spcAft>
            </a:pPr>
            <a:fld id="{00000000-1234-1234-1234-123412341234}" type="slidenum">
              <a:rPr lang="en-ZA" smtClean="0"/>
              <a:pPr>
                <a:spcAft>
                  <a:spcPts val="0"/>
                </a:spcAft>
              </a:pPr>
              <a:t>‹#›</a:t>
            </a:fld>
            <a:endParaRPr lang="en-ZA"/>
          </a:p>
        </p:txBody>
      </p:sp>
    </p:spTree>
    <p:extLst>
      <p:ext uri="{BB962C8B-B14F-4D97-AF65-F5344CB8AC3E}">
        <p14:creationId xmlns:p14="http://schemas.microsoft.com/office/powerpoint/2010/main" val="13451863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onclusion Chapter Slide">
    <p:bg>
      <p:bgPr>
        <a:solidFill>
          <a:schemeClr val="tx1"/>
        </a:solidFill>
        <a:effectLst/>
      </p:bgPr>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
            </p:custDataLst>
            <p:extLst>
              <p:ext uri="{D42A27DB-BD31-4B8C-83A1-F6EECF244321}">
                <p14:modId xmlns:p14="http://schemas.microsoft.com/office/powerpoint/2010/main" val="1474664863"/>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7" name="Object 6" hidden="1"/>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65" name="Rectangle 64" hidden="1"/>
          <p:cNvSpPr/>
          <p:nvPr userDrawn="1">
            <p:custDataLst>
              <p:tags r:id="rId2"/>
            </p:custDataLst>
          </p:nvPr>
        </p:nvSpPr>
        <p:spPr>
          <a:xfrm>
            <a:off x="0"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ZA" sz="1800" b="0"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63" name="Rectangle 3"/>
          <p:cNvSpPr>
            <a:spLocks noGrp="1" noChangeArrowheads="1"/>
          </p:cNvSpPr>
          <p:nvPr>
            <p:ph type="ctrTitle" hasCustomPrompt="1"/>
          </p:nvPr>
        </p:nvSpPr>
        <p:spPr>
          <a:xfrm>
            <a:off x="4044554" y="2867098"/>
            <a:ext cx="4757251" cy="676275"/>
          </a:xfrm>
          <a:prstGeom prst="rect">
            <a:avLst/>
          </a:prstGeom>
        </p:spPr>
        <p:txBody>
          <a:bodyPr anchor="b">
            <a:normAutofit/>
          </a:bodyPr>
          <a:lstStyle>
            <a:lvl1pPr algn="l">
              <a:defRPr sz="2100">
                <a:solidFill>
                  <a:schemeClr val="bg1"/>
                </a:solidFill>
                <a:latin typeface="+mj-lt"/>
                <a:cs typeface="Arial" panose="020B0604020202020204" pitchFamily="34" charset="0"/>
              </a:defRPr>
            </a:lvl1pPr>
          </a:lstStyle>
          <a:p>
            <a:r>
              <a:rPr lang="en-US" noProof="0" dirty="0"/>
              <a:t>Divider Slide</a:t>
            </a:r>
            <a:endParaRPr lang="en-ZA" noProof="0" dirty="0"/>
          </a:p>
        </p:txBody>
      </p:sp>
      <p:sp>
        <p:nvSpPr>
          <p:cNvPr id="6" name="Rectangle 5">
            <a:extLst>
              <a:ext uri="{FF2B5EF4-FFF2-40B4-BE49-F238E27FC236}">
                <a16:creationId xmlns:a16="http://schemas.microsoft.com/office/drawing/2014/main" id="{F9736D61-2B9F-B39D-FA43-E377D86AA7B3}"/>
              </a:ext>
            </a:extLst>
          </p:cNvPr>
          <p:cNvSpPr/>
          <p:nvPr userDrawn="1"/>
        </p:nvSpPr>
        <p:spPr>
          <a:xfrm>
            <a:off x="0" y="6593974"/>
            <a:ext cx="9144000" cy="264026"/>
          </a:xfrm>
          <a:prstGeom prst="rect">
            <a:avLst/>
          </a:prstGeom>
          <a:solidFill>
            <a:schemeClr val="tx2"/>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535C61B-929A-C0EC-5C58-CD9ED99EF73B}"/>
              </a:ext>
            </a:extLst>
          </p:cNvPr>
          <p:cNvPicPr>
            <a:picLocks noChangeAspect="1"/>
          </p:cNvPicPr>
          <p:nvPr userDrawn="1"/>
        </p:nvPicPr>
        <p:blipFill>
          <a:blip r:embed="rId6"/>
          <a:stretch>
            <a:fillRect/>
          </a:stretch>
        </p:blipFill>
        <p:spPr>
          <a:xfrm>
            <a:off x="635468" y="1468981"/>
            <a:ext cx="2952750" cy="3568700"/>
          </a:xfrm>
          <a:prstGeom prst="rect">
            <a:avLst/>
          </a:prstGeom>
        </p:spPr>
      </p:pic>
      <p:pic>
        <p:nvPicPr>
          <p:cNvPr id="3" name="Picture 2">
            <a:extLst>
              <a:ext uri="{FF2B5EF4-FFF2-40B4-BE49-F238E27FC236}">
                <a16:creationId xmlns:a16="http://schemas.microsoft.com/office/drawing/2014/main" id="{3E8E6140-30DC-D3CB-A911-288044C11DAB}"/>
              </a:ext>
            </a:extLst>
          </p:cNvPr>
          <p:cNvPicPr>
            <a:picLocks noChangeAspect="1"/>
          </p:cNvPicPr>
          <p:nvPr userDrawn="1"/>
        </p:nvPicPr>
        <p:blipFill>
          <a:blip r:embed="rId7"/>
          <a:stretch>
            <a:fillRect/>
          </a:stretch>
        </p:blipFill>
        <p:spPr>
          <a:xfrm>
            <a:off x="342196" y="3292760"/>
            <a:ext cx="1695450" cy="2044700"/>
          </a:xfrm>
          <a:prstGeom prst="rect">
            <a:avLst/>
          </a:prstGeom>
        </p:spPr>
      </p:pic>
      <p:sp>
        <p:nvSpPr>
          <p:cNvPr id="4" name="Picture Placeholder 101">
            <a:extLst>
              <a:ext uri="{FF2B5EF4-FFF2-40B4-BE49-F238E27FC236}">
                <a16:creationId xmlns:a16="http://schemas.microsoft.com/office/drawing/2014/main" id="{F5F2CF35-ACC4-A108-DD87-92F9426534E9}"/>
              </a:ext>
            </a:extLst>
          </p:cNvPr>
          <p:cNvSpPr>
            <a:spLocks noGrp="1"/>
          </p:cNvSpPr>
          <p:nvPr>
            <p:ph type="pic" sz="quarter" idx="14" hasCustomPrompt="1"/>
          </p:nvPr>
        </p:nvSpPr>
        <p:spPr>
          <a:xfrm>
            <a:off x="561898" y="3364197"/>
            <a:ext cx="1421607" cy="1895476"/>
          </a:xfrm>
          <a:prstGeom prst="ellipse">
            <a:avLst/>
          </a:prstGeom>
          <a:solidFill>
            <a:schemeClr val="accent2"/>
          </a:solidFill>
          <a:ln>
            <a:solidFill>
              <a:schemeClr val="bg1"/>
            </a:solidFill>
          </a:ln>
        </p:spPr>
        <p:txBody>
          <a:bodyPr anchor="ctr"/>
          <a:lstStyle>
            <a:lvl1pPr marL="0" indent="0" algn="ctr">
              <a:buNone/>
              <a:defRPr sz="1800">
                <a:solidFill>
                  <a:schemeClr val="bg1"/>
                </a:solidFill>
              </a:defRPr>
            </a:lvl1pPr>
          </a:lstStyle>
          <a:p>
            <a:r>
              <a:rPr lang="en-US" dirty="0"/>
              <a:t>Insert visual</a:t>
            </a:r>
          </a:p>
        </p:txBody>
      </p:sp>
      <p:sp>
        <p:nvSpPr>
          <p:cNvPr id="5" name="Picture Placeholder 4">
            <a:extLst>
              <a:ext uri="{FF2B5EF4-FFF2-40B4-BE49-F238E27FC236}">
                <a16:creationId xmlns:a16="http://schemas.microsoft.com/office/drawing/2014/main" id="{F87BD48D-91A6-B706-71D6-9D1F30170652}"/>
              </a:ext>
            </a:extLst>
          </p:cNvPr>
          <p:cNvSpPr>
            <a:spLocks noGrp="1"/>
          </p:cNvSpPr>
          <p:nvPr>
            <p:ph type="pic" sz="quarter" idx="13" hasCustomPrompt="1"/>
          </p:nvPr>
        </p:nvSpPr>
        <p:spPr>
          <a:xfrm>
            <a:off x="1007398" y="1600672"/>
            <a:ext cx="2471138" cy="3294850"/>
          </a:xfrm>
          <a:custGeom>
            <a:avLst/>
            <a:gdLst>
              <a:gd name="connsiteX0" fmla="*/ 1647425 w 3294850"/>
              <a:gd name="connsiteY0" fmla="*/ 0 h 3294850"/>
              <a:gd name="connsiteX1" fmla="*/ 3294850 w 3294850"/>
              <a:gd name="connsiteY1" fmla="*/ 1647425 h 3294850"/>
              <a:gd name="connsiteX2" fmla="*/ 1647425 w 3294850"/>
              <a:gd name="connsiteY2" fmla="*/ 3294850 h 3294850"/>
              <a:gd name="connsiteX3" fmla="*/ 1275376 w 3294850"/>
              <a:gd name="connsiteY3" fmla="*/ 3252665 h 3294850"/>
              <a:gd name="connsiteX4" fmla="*/ 1215764 w 3294850"/>
              <a:gd name="connsiteY4" fmla="*/ 3236539 h 3294850"/>
              <a:gd name="connsiteX5" fmla="*/ 1240067 w 3294850"/>
              <a:gd name="connsiteY5" fmla="*/ 3196535 h 3294850"/>
              <a:gd name="connsiteX6" fmla="*/ 1362162 w 3294850"/>
              <a:gd name="connsiteY6" fmla="*/ 2714346 h 3294850"/>
              <a:gd name="connsiteX7" fmla="*/ 350562 w 3294850"/>
              <a:gd name="connsiteY7" fmla="*/ 1702746 h 3294850"/>
              <a:gd name="connsiteX8" fmla="*/ 49743 w 3294850"/>
              <a:gd name="connsiteY8" fmla="*/ 1748226 h 3294850"/>
              <a:gd name="connsiteX9" fmla="*/ 5901 w 3294850"/>
              <a:gd name="connsiteY9" fmla="*/ 1764272 h 3294850"/>
              <a:gd name="connsiteX10" fmla="*/ 0 w 3294850"/>
              <a:gd name="connsiteY10" fmla="*/ 1647425 h 3294850"/>
              <a:gd name="connsiteX11" fmla="*/ 1647425 w 3294850"/>
              <a:gd name="connsiteY11" fmla="*/ 0 h 329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4850" h="3294850">
                <a:moveTo>
                  <a:pt x="1647425" y="0"/>
                </a:moveTo>
                <a:cubicBezTo>
                  <a:pt x="2557273" y="0"/>
                  <a:pt x="3294850" y="737577"/>
                  <a:pt x="3294850" y="1647425"/>
                </a:cubicBezTo>
                <a:cubicBezTo>
                  <a:pt x="3294850" y="2557273"/>
                  <a:pt x="2557273" y="3294850"/>
                  <a:pt x="1647425" y="3294850"/>
                </a:cubicBezTo>
                <a:cubicBezTo>
                  <a:pt x="1519478" y="3294850"/>
                  <a:pt x="1394938" y="3280265"/>
                  <a:pt x="1275376" y="3252665"/>
                </a:cubicBezTo>
                <a:lnTo>
                  <a:pt x="1215764" y="3236539"/>
                </a:lnTo>
                <a:lnTo>
                  <a:pt x="1240067" y="3196535"/>
                </a:lnTo>
                <a:cubicBezTo>
                  <a:pt x="1317933" y="3053198"/>
                  <a:pt x="1362162" y="2888937"/>
                  <a:pt x="1362162" y="2714346"/>
                </a:cubicBezTo>
                <a:cubicBezTo>
                  <a:pt x="1362162" y="2155655"/>
                  <a:pt x="909253" y="1702746"/>
                  <a:pt x="350562" y="1702746"/>
                </a:cubicBezTo>
                <a:cubicBezTo>
                  <a:pt x="245808" y="1702746"/>
                  <a:pt x="144772" y="1718669"/>
                  <a:pt x="49743" y="1748226"/>
                </a:cubicBezTo>
                <a:lnTo>
                  <a:pt x="5901" y="1764272"/>
                </a:lnTo>
                <a:lnTo>
                  <a:pt x="0" y="1647425"/>
                </a:lnTo>
                <a:cubicBezTo>
                  <a:pt x="0" y="737577"/>
                  <a:pt x="737577" y="0"/>
                  <a:pt x="1647425" y="0"/>
                </a:cubicBezTo>
                <a:close/>
              </a:path>
            </a:pathLst>
          </a:custGeom>
          <a:solidFill>
            <a:schemeClr val="tx2"/>
          </a:solidFill>
          <a:ln>
            <a:solidFill>
              <a:schemeClr val="bg1"/>
            </a:solidFill>
          </a:ln>
        </p:spPr>
        <p:txBody>
          <a:bodyPr wrap="square" anchor="ctr">
            <a:noAutofit/>
          </a:bodyPr>
          <a:lstStyle>
            <a:lvl1pPr marL="0" indent="0" algn="ctr">
              <a:buNone/>
              <a:defRPr sz="2400">
                <a:solidFill>
                  <a:schemeClr val="bg1"/>
                </a:solidFill>
              </a:defRPr>
            </a:lvl1pPr>
          </a:lstStyle>
          <a:p>
            <a:r>
              <a:rPr lang="en-US" dirty="0"/>
              <a:t>Insert </a:t>
            </a:r>
            <a:br>
              <a:rPr lang="en-US" dirty="0"/>
            </a:br>
            <a:r>
              <a:rPr lang="en-US" dirty="0"/>
              <a:t>visual</a:t>
            </a:r>
          </a:p>
        </p:txBody>
      </p:sp>
    </p:spTree>
    <p:extLst>
      <p:ext uri="{BB962C8B-B14F-4D97-AF65-F5344CB8AC3E}">
        <p14:creationId xmlns:p14="http://schemas.microsoft.com/office/powerpoint/2010/main" val="31968329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
            </p:custData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7" name="Object 6" hidden="1"/>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65" name="Rectangle 64" hidden="1"/>
          <p:cNvSpPr/>
          <p:nvPr userDrawn="1">
            <p:custDataLst>
              <p:tags r:id="rId2"/>
            </p:custDataLst>
          </p:nvPr>
        </p:nvSpPr>
        <p:spPr>
          <a:xfrm>
            <a:off x="0"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ZA" sz="1800" b="0"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Footer Placeholder 4">
            <a:extLst>
              <a:ext uri="{FF2B5EF4-FFF2-40B4-BE49-F238E27FC236}">
                <a16:creationId xmlns:a16="http://schemas.microsoft.com/office/drawing/2014/main" id="{206292CE-35FA-6E16-4E5E-A68EE9A5D682}"/>
              </a:ext>
            </a:extLst>
          </p:cNvPr>
          <p:cNvSpPr>
            <a:spLocks noGrp="1"/>
          </p:cNvSpPr>
          <p:nvPr>
            <p:ph type="ftr" sz="quarter" idx="3"/>
          </p:nvPr>
        </p:nvSpPr>
        <p:spPr>
          <a:xfrm>
            <a:off x="271260" y="6356351"/>
            <a:ext cx="8093568" cy="365125"/>
          </a:xfrm>
          <a:prstGeom prst="rect">
            <a:avLst/>
          </a:prstGeom>
        </p:spPr>
        <p:txBody>
          <a:bodyPr vert="horz" lIns="91440" tIns="45720" rIns="91440" bIns="45720" rtlCol="0" anchor="ctr"/>
          <a:lstStyle>
            <a:lvl1pPr algn="l" eaLnBrk="1">
              <a:defRPr sz="750">
                <a:solidFill>
                  <a:schemeClr val="tx1">
                    <a:tint val="75000"/>
                  </a:schemeClr>
                </a:solidFill>
                <a:latin typeface="Arial" panose="020B0604020202020204" pitchFamily="34" charset="0"/>
                <a:cs typeface="Arial" panose="020B0604020202020204" pitchFamily="34" charset="0"/>
              </a:defRPr>
            </a:lvl1pPr>
          </a:lstStyle>
          <a:p>
            <a:endParaRPr lang="en-ZA" dirty="0"/>
          </a:p>
        </p:txBody>
      </p:sp>
      <p:sp>
        <p:nvSpPr>
          <p:cNvPr id="3" name="Slide Number Placeholder 5">
            <a:extLst>
              <a:ext uri="{FF2B5EF4-FFF2-40B4-BE49-F238E27FC236}">
                <a16:creationId xmlns:a16="http://schemas.microsoft.com/office/drawing/2014/main" id="{8DDBAB9D-F630-EF72-1E01-F6D8D4E5B081}"/>
              </a:ext>
            </a:extLst>
          </p:cNvPr>
          <p:cNvSpPr>
            <a:spLocks noGrp="1"/>
          </p:cNvSpPr>
          <p:nvPr>
            <p:ph type="sldNum" sz="quarter" idx="4"/>
          </p:nvPr>
        </p:nvSpPr>
        <p:spPr>
          <a:xfrm>
            <a:off x="8548352" y="6356351"/>
            <a:ext cx="260797" cy="365125"/>
          </a:xfrm>
          <a:prstGeom prst="rect">
            <a:avLst/>
          </a:prstGeom>
        </p:spPr>
        <p:txBody>
          <a:bodyPr vert="horz" lIns="91440" tIns="45720" rIns="91440" bIns="45720" rtlCol="0" anchor="ctr"/>
          <a:lstStyle>
            <a:lvl1pPr algn="r">
              <a:defRPr sz="750">
                <a:solidFill>
                  <a:schemeClr val="tx1">
                    <a:tint val="75000"/>
                  </a:schemeClr>
                </a:solidFill>
                <a:latin typeface="Arial" panose="020B0604020202020204" pitchFamily="34" charset="0"/>
                <a:cs typeface="Arial" panose="020B0604020202020204" pitchFamily="34" charset="0"/>
              </a:defRPr>
            </a:lvl1pPr>
          </a:lstStyle>
          <a:p>
            <a:fld id="{56B1497D-D85C-49F0-B0C9-9C5FED4EAE9E}" type="slidenum">
              <a:rPr lang="en-ZA" smtClean="0"/>
              <a:pPr/>
              <a:t>‹#›</a:t>
            </a:fld>
            <a:endParaRPr lang="en-ZA" dirty="0"/>
          </a:p>
        </p:txBody>
      </p:sp>
      <p:sp>
        <p:nvSpPr>
          <p:cNvPr id="6" name="Title 1"/>
          <p:cNvSpPr>
            <a:spLocks noGrp="1"/>
          </p:cNvSpPr>
          <p:nvPr>
            <p:ph type="title"/>
          </p:nvPr>
        </p:nvSpPr>
        <p:spPr>
          <a:xfrm>
            <a:off x="271261" y="205769"/>
            <a:ext cx="7133833" cy="666000"/>
          </a:xfrm>
        </p:spPr>
        <p:txBody>
          <a:bodyPr>
            <a:noAutofit/>
          </a:bodyPr>
          <a:lstStyle/>
          <a:p>
            <a:r>
              <a:rPr lang="en-US"/>
              <a:t>Click to edit Master title style</a:t>
            </a:r>
            <a:endParaRPr lang="en-ZA" dirty="0"/>
          </a:p>
        </p:txBody>
      </p:sp>
    </p:spTree>
    <p:extLst>
      <p:ext uri="{BB962C8B-B14F-4D97-AF65-F5344CB8AC3E}">
        <p14:creationId xmlns:p14="http://schemas.microsoft.com/office/powerpoint/2010/main" val="3920704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ZA"/>
          </a:p>
        </p:txBody>
      </p:sp>
      <p:sp>
        <p:nvSpPr>
          <p:cNvPr id="5" name="Footer Placeholder 4"/>
          <p:cNvSpPr>
            <a:spLocks noGrp="1"/>
          </p:cNvSpPr>
          <p:nvPr>
            <p:ph type="ftr" sz="quarter" idx="11"/>
          </p:nvPr>
        </p:nvSpPr>
        <p:spPr>
          <a:xfrm>
            <a:off x="3132138" y="6453188"/>
            <a:ext cx="2879725" cy="268287"/>
          </a:xfrm>
          <a:prstGeom prst="rect">
            <a:avLst/>
          </a:prstGeom>
        </p:spPr>
        <p:txBody>
          <a:bodyPr/>
          <a:lstStyle>
            <a:lvl1pPr>
              <a:defRPr/>
            </a:lvl1pPr>
          </a:lstStyle>
          <a:p>
            <a:pPr>
              <a:defRPr/>
            </a:pPr>
            <a:endParaRPr lang="en-ZA"/>
          </a:p>
        </p:txBody>
      </p:sp>
      <p:sp>
        <p:nvSpPr>
          <p:cNvPr id="6" name="Slide Number Placeholder 5"/>
          <p:cNvSpPr>
            <a:spLocks noGrp="1"/>
          </p:cNvSpPr>
          <p:nvPr>
            <p:ph type="sldNum" sz="quarter" idx="12"/>
          </p:nvPr>
        </p:nvSpPr>
        <p:spPr/>
        <p:txBody>
          <a:bodyPr/>
          <a:lstStyle>
            <a:lvl1pPr>
              <a:defRPr/>
            </a:lvl1pPr>
          </a:lstStyle>
          <a:p>
            <a:pPr>
              <a:defRPr/>
            </a:pPr>
            <a:fld id="{78AB4095-EEFA-46AF-BC6B-98C1269B5472}" type="slidenum">
              <a:rPr lang="en-ZA"/>
              <a:pPr>
                <a:defRPr/>
              </a:pPr>
              <a:t>‹#›</a:t>
            </a:fld>
            <a:endParaRPr lang="en-ZA"/>
          </a:p>
        </p:txBody>
      </p:sp>
    </p:spTree>
    <p:extLst>
      <p:ext uri="{BB962C8B-B14F-4D97-AF65-F5344CB8AC3E}">
        <p14:creationId xmlns:p14="http://schemas.microsoft.com/office/powerpoint/2010/main" val="861308740"/>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Conclusion Chapter Slide">
    <p:bg>
      <p:bgPr>
        <a:solidFill>
          <a:schemeClr val="tx1"/>
        </a:solidFill>
        <a:effectLst/>
      </p:bgPr>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
            </p:custDataLst>
            <p:extLst>
              <p:ext uri="{D42A27DB-BD31-4B8C-83A1-F6EECF244321}">
                <p14:modId xmlns:p14="http://schemas.microsoft.com/office/powerpoint/2010/main" val="1474664863"/>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7" name="Object 6" hidden="1"/>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65" name="Rectangle 64" hidden="1"/>
          <p:cNvSpPr/>
          <p:nvPr userDrawn="1">
            <p:custDataLst>
              <p:tags r:id="rId2"/>
            </p:custDataLst>
          </p:nvPr>
        </p:nvSpPr>
        <p:spPr>
          <a:xfrm>
            <a:off x="0"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685800" rtl="0" eaLnBrk="1" fontAlgn="auto" latinLnBrk="0" hangingPunct="1">
              <a:lnSpc>
                <a:spcPct val="90000"/>
              </a:lnSpc>
              <a:spcBef>
                <a:spcPct val="0"/>
              </a:spcBef>
              <a:spcAft>
                <a:spcPct val="0"/>
              </a:spcAft>
              <a:buClrTx/>
              <a:buSzTx/>
              <a:buFontTx/>
              <a:buNone/>
              <a:tabLst/>
              <a:defRPr/>
            </a:pPr>
            <a:endParaRPr kumimoji="0" lang="en-ZA"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63" name="Rectangle 3"/>
          <p:cNvSpPr>
            <a:spLocks noGrp="1" noChangeArrowheads="1"/>
          </p:cNvSpPr>
          <p:nvPr>
            <p:ph type="ctrTitle" hasCustomPrompt="1"/>
          </p:nvPr>
        </p:nvSpPr>
        <p:spPr>
          <a:xfrm>
            <a:off x="4044554" y="2867098"/>
            <a:ext cx="4757251" cy="676275"/>
          </a:xfrm>
          <a:prstGeom prst="rect">
            <a:avLst/>
          </a:prstGeom>
        </p:spPr>
        <p:txBody>
          <a:bodyPr anchor="b">
            <a:normAutofit/>
          </a:bodyPr>
          <a:lstStyle>
            <a:lvl1pPr algn="l">
              <a:defRPr sz="2100">
                <a:solidFill>
                  <a:schemeClr val="bg1"/>
                </a:solidFill>
                <a:latin typeface="+mj-lt"/>
                <a:cs typeface="Arial" panose="020B0604020202020204" pitchFamily="34" charset="0"/>
              </a:defRPr>
            </a:lvl1pPr>
          </a:lstStyle>
          <a:p>
            <a:r>
              <a:rPr lang="en-US" noProof="0" dirty="0"/>
              <a:t>Divider Slide</a:t>
            </a:r>
            <a:endParaRPr lang="en-ZA" noProof="0" dirty="0"/>
          </a:p>
        </p:txBody>
      </p:sp>
      <p:sp>
        <p:nvSpPr>
          <p:cNvPr id="6" name="Rectangle 5">
            <a:extLst>
              <a:ext uri="{FF2B5EF4-FFF2-40B4-BE49-F238E27FC236}">
                <a16:creationId xmlns:a16="http://schemas.microsoft.com/office/drawing/2014/main" id="{F9736D61-2B9F-B39D-FA43-E377D86AA7B3}"/>
              </a:ext>
            </a:extLst>
          </p:cNvPr>
          <p:cNvSpPr/>
          <p:nvPr userDrawn="1"/>
        </p:nvSpPr>
        <p:spPr>
          <a:xfrm>
            <a:off x="0" y="6593974"/>
            <a:ext cx="9144000" cy="264026"/>
          </a:xfrm>
          <a:prstGeom prst="rect">
            <a:avLst/>
          </a:prstGeom>
          <a:solidFill>
            <a:schemeClr val="tx2"/>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 name="Picture 1">
            <a:extLst>
              <a:ext uri="{FF2B5EF4-FFF2-40B4-BE49-F238E27FC236}">
                <a16:creationId xmlns:a16="http://schemas.microsoft.com/office/drawing/2014/main" id="{5535C61B-929A-C0EC-5C58-CD9ED99EF73B}"/>
              </a:ext>
            </a:extLst>
          </p:cNvPr>
          <p:cNvPicPr>
            <a:picLocks noChangeAspect="1"/>
          </p:cNvPicPr>
          <p:nvPr userDrawn="1"/>
        </p:nvPicPr>
        <p:blipFill>
          <a:blip r:embed="rId6"/>
          <a:stretch>
            <a:fillRect/>
          </a:stretch>
        </p:blipFill>
        <p:spPr>
          <a:xfrm>
            <a:off x="635468" y="1468981"/>
            <a:ext cx="2952750" cy="3568700"/>
          </a:xfrm>
          <a:prstGeom prst="rect">
            <a:avLst/>
          </a:prstGeom>
        </p:spPr>
      </p:pic>
      <p:pic>
        <p:nvPicPr>
          <p:cNvPr id="3" name="Picture 2">
            <a:extLst>
              <a:ext uri="{FF2B5EF4-FFF2-40B4-BE49-F238E27FC236}">
                <a16:creationId xmlns:a16="http://schemas.microsoft.com/office/drawing/2014/main" id="{3E8E6140-30DC-D3CB-A911-288044C11DAB}"/>
              </a:ext>
            </a:extLst>
          </p:cNvPr>
          <p:cNvPicPr>
            <a:picLocks noChangeAspect="1"/>
          </p:cNvPicPr>
          <p:nvPr userDrawn="1"/>
        </p:nvPicPr>
        <p:blipFill>
          <a:blip r:embed="rId7"/>
          <a:stretch>
            <a:fillRect/>
          </a:stretch>
        </p:blipFill>
        <p:spPr>
          <a:xfrm>
            <a:off x="288055" y="4407115"/>
            <a:ext cx="1695450" cy="2044700"/>
          </a:xfrm>
          <a:prstGeom prst="rect">
            <a:avLst/>
          </a:prstGeom>
        </p:spPr>
      </p:pic>
      <p:sp>
        <p:nvSpPr>
          <p:cNvPr id="4" name="Picture Placeholder 101">
            <a:extLst>
              <a:ext uri="{FF2B5EF4-FFF2-40B4-BE49-F238E27FC236}">
                <a16:creationId xmlns:a16="http://schemas.microsoft.com/office/drawing/2014/main" id="{F5F2CF35-ACC4-A108-DD87-92F9426534E9}"/>
              </a:ext>
            </a:extLst>
          </p:cNvPr>
          <p:cNvSpPr>
            <a:spLocks noGrp="1"/>
          </p:cNvSpPr>
          <p:nvPr>
            <p:ph type="pic" sz="quarter" idx="14" hasCustomPrompt="1"/>
          </p:nvPr>
        </p:nvSpPr>
        <p:spPr>
          <a:xfrm>
            <a:off x="561898" y="3364197"/>
            <a:ext cx="1421607" cy="1895476"/>
          </a:xfrm>
          <a:prstGeom prst="ellipse">
            <a:avLst/>
          </a:prstGeom>
          <a:solidFill>
            <a:schemeClr val="accent2"/>
          </a:solidFill>
          <a:ln>
            <a:solidFill>
              <a:schemeClr val="bg1"/>
            </a:solidFill>
          </a:ln>
        </p:spPr>
        <p:txBody>
          <a:bodyPr anchor="ctr"/>
          <a:lstStyle>
            <a:lvl1pPr marL="0" indent="0" algn="ctr">
              <a:buNone/>
              <a:defRPr sz="1800">
                <a:solidFill>
                  <a:schemeClr val="bg1"/>
                </a:solidFill>
              </a:defRPr>
            </a:lvl1pPr>
          </a:lstStyle>
          <a:p>
            <a:r>
              <a:rPr lang="en-US" dirty="0"/>
              <a:t>Insert visual</a:t>
            </a:r>
          </a:p>
        </p:txBody>
      </p:sp>
      <p:sp>
        <p:nvSpPr>
          <p:cNvPr id="5" name="Picture Placeholder 4">
            <a:extLst>
              <a:ext uri="{FF2B5EF4-FFF2-40B4-BE49-F238E27FC236}">
                <a16:creationId xmlns:a16="http://schemas.microsoft.com/office/drawing/2014/main" id="{F87BD48D-91A6-B706-71D6-9D1F30170652}"/>
              </a:ext>
            </a:extLst>
          </p:cNvPr>
          <p:cNvSpPr>
            <a:spLocks noGrp="1"/>
          </p:cNvSpPr>
          <p:nvPr>
            <p:ph type="pic" sz="quarter" idx="13" hasCustomPrompt="1"/>
          </p:nvPr>
        </p:nvSpPr>
        <p:spPr>
          <a:xfrm>
            <a:off x="1007398" y="1600672"/>
            <a:ext cx="2471138" cy="3294850"/>
          </a:xfrm>
          <a:custGeom>
            <a:avLst/>
            <a:gdLst>
              <a:gd name="connsiteX0" fmla="*/ 1647425 w 3294850"/>
              <a:gd name="connsiteY0" fmla="*/ 0 h 3294850"/>
              <a:gd name="connsiteX1" fmla="*/ 3294850 w 3294850"/>
              <a:gd name="connsiteY1" fmla="*/ 1647425 h 3294850"/>
              <a:gd name="connsiteX2" fmla="*/ 1647425 w 3294850"/>
              <a:gd name="connsiteY2" fmla="*/ 3294850 h 3294850"/>
              <a:gd name="connsiteX3" fmla="*/ 1275376 w 3294850"/>
              <a:gd name="connsiteY3" fmla="*/ 3252665 h 3294850"/>
              <a:gd name="connsiteX4" fmla="*/ 1215764 w 3294850"/>
              <a:gd name="connsiteY4" fmla="*/ 3236539 h 3294850"/>
              <a:gd name="connsiteX5" fmla="*/ 1240067 w 3294850"/>
              <a:gd name="connsiteY5" fmla="*/ 3196535 h 3294850"/>
              <a:gd name="connsiteX6" fmla="*/ 1362162 w 3294850"/>
              <a:gd name="connsiteY6" fmla="*/ 2714346 h 3294850"/>
              <a:gd name="connsiteX7" fmla="*/ 350562 w 3294850"/>
              <a:gd name="connsiteY7" fmla="*/ 1702746 h 3294850"/>
              <a:gd name="connsiteX8" fmla="*/ 49743 w 3294850"/>
              <a:gd name="connsiteY8" fmla="*/ 1748226 h 3294850"/>
              <a:gd name="connsiteX9" fmla="*/ 5901 w 3294850"/>
              <a:gd name="connsiteY9" fmla="*/ 1764272 h 3294850"/>
              <a:gd name="connsiteX10" fmla="*/ 0 w 3294850"/>
              <a:gd name="connsiteY10" fmla="*/ 1647425 h 3294850"/>
              <a:gd name="connsiteX11" fmla="*/ 1647425 w 3294850"/>
              <a:gd name="connsiteY11" fmla="*/ 0 h 329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4850" h="3294850">
                <a:moveTo>
                  <a:pt x="1647425" y="0"/>
                </a:moveTo>
                <a:cubicBezTo>
                  <a:pt x="2557273" y="0"/>
                  <a:pt x="3294850" y="737577"/>
                  <a:pt x="3294850" y="1647425"/>
                </a:cubicBezTo>
                <a:cubicBezTo>
                  <a:pt x="3294850" y="2557273"/>
                  <a:pt x="2557273" y="3294850"/>
                  <a:pt x="1647425" y="3294850"/>
                </a:cubicBezTo>
                <a:cubicBezTo>
                  <a:pt x="1519478" y="3294850"/>
                  <a:pt x="1394938" y="3280265"/>
                  <a:pt x="1275376" y="3252665"/>
                </a:cubicBezTo>
                <a:lnTo>
                  <a:pt x="1215764" y="3236539"/>
                </a:lnTo>
                <a:lnTo>
                  <a:pt x="1240067" y="3196535"/>
                </a:lnTo>
                <a:cubicBezTo>
                  <a:pt x="1317933" y="3053198"/>
                  <a:pt x="1362162" y="2888937"/>
                  <a:pt x="1362162" y="2714346"/>
                </a:cubicBezTo>
                <a:cubicBezTo>
                  <a:pt x="1362162" y="2155655"/>
                  <a:pt x="909253" y="1702746"/>
                  <a:pt x="350562" y="1702746"/>
                </a:cubicBezTo>
                <a:cubicBezTo>
                  <a:pt x="245808" y="1702746"/>
                  <a:pt x="144772" y="1718669"/>
                  <a:pt x="49743" y="1748226"/>
                </a:cubicBezTo>
                <a:lnTo>
                  <a:pt x="5901" y="1764272"/>
                </a:lnTo>
                <a:lnTo>
                  <a:pt x="0" y="1647425"/>
                </a:lnTo>
                <a:cubicBezTo>
                  <a:pt x="0" y="737577"/>
                  <a:pt x="737577" y="0"/>
                  <a:pt x="1647425" y="0"/>
                </a:cubicBezTo>
                <a:close/>
              </a:path>
            </a:pathLst>
          </a:custGeom>
          <a:solidFill>
            <a:schemeClr val="tx2"/>
          </a:solidFill>
          <a:ln>
            <a:solidFill>
              <a:schemeClr val="bg1"/>
            </a:solidFill>
          </a:ln>
        </p:spPr>
        <p:txBody>
          <a:bodyPr wrap="square" anchor="ctr">
            <a:noAutofit/>
          </a:bodyPr>
          <a:lstStyle>
            <a:lvl1pPr marL="0" indent="0" algn="ctr">
              <a:buNone/>
              <a:defRPr sz="2400">
                <a:solidFill>
                  <a:schemeClr val="bg1"/>
                </a:solidFill>
              </a:defRPr>
            </a:lvl1pPr>
          </a:lstStyle>
          <a:p>
            <a:r>
              <a:rPr lang="en-US" dirty="0"/>
              <a:t>Insert </a:t>
            </a:r>
            <a:br>
              <a:rPr lang="en-US" dirty="0"/>
            </a:br>
            <a:r>
              <a:rPr lang="en-US" dirty="0"/>
              <a:t>visual</a:t>
            </a:r>
          </a:p>
        </p:txBody>
      </p:sp>
    </p:spTree>
    <p:extLst>
      <p:ext uri="{BB962C8B-B14F-4D97-AF65-F5344CB8AC3E}">
        <p14:creationId xmlns:p14="http://schemas.microsoft.com/office/powerpoint/2010/main" val="41356708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436563" y="1436688"/>
            <a:ext cx="4113212" cy="5045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4702175" y="1436688"/>
            <a:ext cx="4113213" cy="5045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p:cNvSpPr>
            <a:spLocks noGrp="1"/>
          </p:cNvSpPr>
          <p:nvPr>
            <p:ph type="dt" sz="half" idx="10"/>
          </p:nvPr>
        </p:nvSpPr>
        <p:spPr/>
        <p:txBody>
          <a:bodyPr/>
          <a:lstStyle>
            <a:lvl1pPr>
              <a:defRPr/>
            </a:lvl1pPr>
          </a:lstStyle>
          <a:p>
            <a:pPr>
              <a:defRPr/>
            </a:pPr>
            <a:endParaRPr lang="en-ZA"/>
          </a:p>
        </p:txBody>
      </p:sp>
      <p:sp>
        <p:nvSpPr>
          <p:cNvPr id="6" name="Footer Placeholder 5"/>
          <p:cNvSpPr>
            <a:spLocks noGrp="1"/>
          </p:cNvSpPr>
          <p:nvPr>
            <p:ph type="ftr" sz="quarter" idx="11"/>
          </p:nvPr>
        </p:nvSpPr>
        <p:spPr>
          <a:xfrm>
            <a:off x="3132138" y="6453188"/>
            <a:ext cx="2879725" cy="268287"/>
          </a:xfrm>
          <a:prstGeom prst="rect">
            <a:avLst/>
          </a:prstGeom>
        </p:spPr>
        <p:txBody>
          <a:bodyPr/>
          <a:lstStyle>
            <a:lvl1pPr>
              <a:defRPr/>
            </a:lvl1pPr>
          </a:lstStyle>
          <a:p>
            <a:pPr>
              <a:defRPr/>
            </a:pPr>
            <a:endParaRPr lang="en-ZA"/>
          </a:p>
        </p:txBody>
      </p:sp>
      <p:sp>
        <p:nvSpPr>
          <p:cNvPr id="7" name="Slide Number Placeholder 6"/>
          <p:cNvSpPr>
            <a:spLocks noGrp="1"/>
          </p:cNvSpPr>
          <p:nvPr>
            <p:ph type="sldNum" sz="quarter" idx="12"/>
          </p:nvPr>
        </p:nvSpPr>
        <p:spPr/>
        <p:txBody>
          <a:bodyPr/>
          <a:lstStyle>
            <a:lvl1pPr>
              <a:defRPr/>
            </a:lvl1pPr>
          </a:lstStyle>
          <a:p>
            <a:pPr>
              <a:defRPr/>
            </a:pPr>
            <a:fld id="{51A9F7F9-0A64-439D-BDE5-981E9CB70AC1}" type="slidenum">
              <a:rPr lang="en-ZA"/>
              <a:pPr>
                <a:defRPr/>
              </a:pPr>
              <a:t>‹#›</a:t>
            </a:fld>
            <a:endParaRPr lang="en-ZA"/>
          </a:p>
        </p:txBody>
      </p:sp>
    </p:spTree>
    <p:extLst>
      <p:ext uri="{BB962C8B-B14F-4D97-AF65-F5344CB8AC3E}">
        <p14:creationId xmlns:p14="http://schemas.microsoft.com/office/powerpoint/2010/main" val="2729843967"/>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p:cNvSpPr>
            <a:spLocks noGrp="1"/>
          </p:cNvSpPr>
          <p:nvPr>
            <p:ph type="dt" sz="half" idx="10"/>
          </p:nvPr>
        </p:nvSpPr>
        <p:spPr/>
        <p:txBody>
          <a:bodyPr/>
          <a:lstStyle>
            <a:lvl1pPr>
              <a:defRPr/>
            </a:lvl1pPr>
          </a:lstStyle>
          <a:p>
            <a:pPr>
              <a:defRPr/>
            </a:pPr>
            <a:endParaRPr lang="en-ZA"/>
          </a:p>
        </p:txBody>
      </p:sp>
      <p:sp>
        <p:nvSpPr>
          <p:cNvPr id="8" name="Footer Placeholder 7"/>
          <p:cNvSpPr>
            <a:spLocks noGrp="1"/>
          </p:cNvSpPr>
          <p:nvPr>
            <p:ph type="ftr" sz="quarter" idx="11"/>
          </p:nvPr>
        </p:nvSpPr>
        <p:spPr>
          <a:xfrm>
            <a:off x="3132138" y="6453188"/>
            <a:ext cx="2879725" cy="268287"/>
          </a:xfrm>
          <a:prstGeom prst="rect">
            <a:avLst/>
          </a:prstGeom>
        </p:spPr>
        <p:txBody>
          <a:bodyPr/>
          <a:lstStyle>
            <a:lvl1pPr>
              <a:defRPr/>
            </a:lvl1pPr>
          </a:lstStyle>
          <a:p>
            <a:pPr>
              <a:defRPr/>
            </a:pPr>
            <a:endParaRPr lang="en-ZA"/>
          </a:p>
        </p:txBody>
      </p:sp>
      <p:sp>
        <p:nvSpPr>
          <p:cNvPr id="9" name="Slide Number Placeholder 8"/>
          <p:cNvSpPr>
            <a:spLocks noGrp="1"/>
          </p:cNvSpPr>
          <p:nvPr>
            <p:ph type="sldNum" sz="quarter" idx="12"/>
          </p:nvPr>
        </p:nvSpPr>
        <p:spPr/>
        <p:txBody>
          <a:bodyPr/>
          <a:lstStyle>
            <a:lvl1pPr>
              <a:defRPr/>
            </a:lvl1pPr>
          </a:lstStyle>
          <a:p>
            <a:pPr>
              <a:defRPr/>
            </a:pPr>
            <a:fld id="{3D516906-6D15-4023-97D0-5DBC51836867}" type="slidenum">
              <a:rPr lang="en-ZA"/>
              <a:pPr>
                <a:defRPr/>
              </a:pPr>
              <a:t>‹#›</a:t>
            </a:fld>
            <a:endParaRPr lang="en-ZA"/>
          </a:p>
        </p:txBody>
      </p:sp>
    </p:spTree>
    <p:extLst>
      <p:ext uri="{BB962C8B-B14F-4D97-AF65-F5344CB8AC3E}">
        <p14:creationId xmlns:p14="http://schemas.microsoft.com/office/powerpoint/2010/main" val="3760737459"/>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Date Placeholder 2"/>
          <p:cNvSpPr>
            <a:spLocks noGrp="1"/>
          </p:cNvSpPr>
          <p:nvPr>
            <p:ph type="dt" sz="half" idx="10"/>
          </p:nvPr>
        </p:nvSpPr>
        <p:spPr/>
        <p:txBody>
          <a:bodyPr/>
          <a:lstStyle>
            <a:lvl1pPr>
              <a:defRPr/>
            </a:lvl1pPr>
          </a:lstStyle>
          <a:p>
            <a:pPr>
              <a:defRPr/>
            </a:pPr>
            <a:endParaRPr lang="en-ZA"/>
          </a:p>
        </p:txBody>
      </p:sp>
      <p:sp>
        <p:nvSpPr>
          <p:cNvPr id="4" name="Footer Placeholder 3"/>
          <p:cNvSpPr>
            <a:spLocks noGrp="1"/>
          </p:cNvSpPr>
          <p:nvPr>
            <p:ph type="ftr" sz="quarter" idx="11"/>
          </p:nvPr>
        </p:nvSpPr>
        <p:spPr>
          <a:xfrm>
            <a:off x="3132138" y="6453188"/>
            <a:ext cx="2879725" cy="268287"/>
          </a:xfrm>
          <a:prstGeom prst="rect">
            <a:avLst/>
          </a:prstGeom>
        </p:spPr>
        <p:txBody>
          <a:bodyPr/>
          <a:lstStyle>
            <a:lvl1pPr>
              <a:defRPr/>
            </a:lvl1pPr>
          </a:lstStyle>
          <a:p>
            <a:pPr>
              <a:defRPr/>
            </a:pPr>
            <a:endParaRPr lang="en-ZA"/>
          </a:p>
        </p:txBody>
      </p:sp>
      <p:sp>
        <p:nvSpPr>
          <p:cNvPr id="5" name="Slide Number Placeholder 4"/>
          <p:cNvSpPr>
            <a:spLocks noGrp="1"/>
          </p:cNvSpPr>
          <p:nvPr>
            <p:ph type="sldNum" sz="quarter" idx="12"/>
          </p:nvPr>
        </p:nvSpPr>
        <p:spPr/>
        <p:txBody>
          <a:bodyPr/>
          <a:lstStyle>
            <a:lvl1pPr>
              <a:defRPr/>
            </a:lvl1pPr>
          </a:lstStyle>
          <a:p>
            <a:pPr>
              <a:defRPr/>
            </a:pPr>
            <a:fld id="{A2607EEC-A0ED-468E-ADF8-15CC7F28A5E5}" type="slidenum">
              <a:rPr lang="en-ZA"/>
              <a:pPr>
                <a:defRPr/>
              </a:pPr>
              <a:t>‹#›</a:t>
            </a:fld>
            <a:endParaRPr lang="en-ZA"/>
          </a:p>
        </p:txBody>
      </p:sp>
    </p:spTree>
    <p:extLst>
      <p:ext uri="{BB962C8B-B14F-4D97-AF65-F5344CB8AC3E}">
        <p14:creationId xmlns:p14="http://schemas.microsoft.com/office/powerpoint/2010/main" val="243242773"/>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ZA"/>
          </a:p>
        </p:txBody>
      </p:sp>
      <p:sp>
        <p:nvSpPr>
          <p:cNvPr id="3" name="Footer Placeholder 2"/>
          <p:cNvSpPr>
            <a:spLocks noGrp="1"/>
          </p:cNvSpPr>
          <p:nvPr>
            <p:ph type="ftr" sz="quarter" idx="11"/>
          </p:nvPr>
        </p:nvSpPr>
        <p:spPr>
          <a:xfrm>
            <a:off x="3132138" y="6453188"/>
            <a:ext cx="2879725" cy="268287"/>
          </a:xfrm>
          <a:prstGeom prst="rect">
            <a:avLst/>
          </a:prstGeom>
        </p:spPr>
        <p:txBody>
          <a:bodyPr/>
          <a:lstStyle>
            <a:lvl1pPr>
              <a:defRPr/>
            </a:lvl1pPr>
          </a:lstStyle>
          <a:p>
            <a:pPr>
              <a:defRPr/>
            </a:pPr>
            <a:endParaRPr lang="en-ZA"/>
          </a:p>
        </p:txBody>
      </p:sp>
      <p:sp>
        <p:nvSpPr>
          <p:cNvPr id="4" name="Slide Number Placeholder 3"/>
          <p:cNvSpPr>
            <a:spLocks noGrp="1"/>
          </p:cNvSpPr>
          <p:nvPr>
            <p:ph type="sldNum" sz="quarter" idx="12"/>
          </p:nvPr>
        </p:nvSpPr>
        <p:spPr/>
        <p:txBody>
          <a:bodyPr/>
          <a:lstStyle>
            <a:lvl1pPr>
              <a:defRPr/>
            </a:lvl1pPr>
          </a:lstStyle>
          <a:p>
            <a:pPr>
              <a:defRPr/>
            </a:pPr>
            <a:fld id="{E0148F96-887E-4C04-8EB6-3A91172BC025}" type="slidenum">
              <a:rPr lang="en-ZA"/>
              <a:pPr>
                <a:defRPr/>
              </a:pPr>
              <a:t>‹#›</a:t>
            </a:fld>
            <a:endParaRPr lang="en-ZA"/>
          </a:p>
        </p:txBody>
      </p:sp>
    </p:spTree>
    <p:extLst>
      <p:ext uri="{BB962C8B-B14F-4D97-AF65-F5344CB8AC3E}">
        <p14:creationId xmlns:p14="http://schemas.microsoft.com/office/powerpoint/2010/main" val="28087478"/>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ZA"/>
          </a:p>
        </p:txBody>
      </p:sp>
      <p:sp>
        <p:nvSpPr>
          <p:cNvPr id="6" name="Footer Placeholder 5"/>
          <p:cNvSpPr>
            <a:spLocks noGrp="1"/>
          </p:cNvSpPr>
          <p:nvPr>
            <p:ph type="ftr" sz="quarter" idx="11"/>
          </p:nvPr>
        </p:nvSpPr>
        <p:spPr>
          <a:xfrm>
            <a:off x="3132138" y="6453188"/>
            <a:ext cx="2879725" cy="268287"/>
          </a:xfrm>
          <a:prstGeom prst="rect">
            <a:avLst/>
          </a:prstGeom>
        </p:spPr>
        <p:txBody>
          <a:bodyPr/>
          <a:lstStyle>
            <a:lvl1pPr>
              <a:defRPr/>
            </a:lvl1pPr>
          </a:lstStyle>
          <a:p>
            <a:pPr>
              <a:defRPr/>
            </a:pPr>
            <a:endParaRPr lang="en-ZA"/>
          </a:p>
        </p:txBody>
      </p:sp>
      <p:sp>
        <p:nvSpPr>
          <p:cNvPr id="7" name="Slide Number Placeholder 6"/>
          <p:cNvSpPr>
            <a:spLocks noGrp="1"/>
          </p:cNvSpPr>
          <p:nvPr>
            <p:ph type="sldNum" sz="quarter" idx="12"/>
          </p:nvPr>
        </p:nvSpPr>
        <p:spPr/>
        <p:txBody>
          <a:bodyPr/>
          <a:lstStyle>
            <a:lvl1pPr>
              <a:defRPr/>
            </a:lvl1pPr>
          </a:lstStyle>
          <a:p>
            <a:pPr>
              <a:defRPr/>
            </a:pPr>
            <a:fld id="{7BA644AE-FD6C-4354-A28D-BC243C7847CB}" type="slidenum">
              <a:rPr lang="en-ZA"/>
              <a:pPr>
                <a:defRPr/>
              </a:pPr>
              <a:t>‹#›</a:t>
            </a:fld>
            <a:endParaRPr lang="en-ZA"/>
          </a:p>
        </p:txBody>
      </p:sp>
    </p:spTree>
    <p:extLst>
      <p:ext uri="{BB962C8B-B14F-4D97-AF65-F5344CB8AC3E}">
        <p14:creationId xmlns:p14="http://schemas.microsoft.com/office/powerpoint/2010/main" val="711473382"/>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Z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ZA"/>
          </a:p>
        </p:txBody>
      </p:sp>
      <p:sp>
        <p:nvSpPr>
          <p:cNvPr id="6" name="Footer Placeholder 5"/>
          <p:cNvSpPr>
            <a:spLocks noGrp="1"/>
          </p:cNvSpPr>
          <p:nvPr>
            <p:ph type="ftr" sz="quarter" idx="11"/>
          </p:nvPr>
        </p:nvSpPr>
        <p:spPr>
          <a:xfrm>
            <a:off x="3132138" y="6453188"/>
            <a:ext cx="2879725" cy="268287"/>
          </a:xfrm>
          <a:prstGeom prst="rect">
            <a:avLst/>
          </a:prstGeom>
        </p:spPr>
        <p:txBody>
          <a:bodyPr/>
          <a:lstStyle>
            <a:lvl1pPr>
              <a:defRPr/>
            </a:lvl1pPr>
          </a:lstStyle>
          <a:p>
            <a:pPr>
              <a:defRPr/>
            </a:pPr>
            <a:endParaRPr lang="en-ZA"/>
          </a:p>
        </p:txBody>
      </p:sp>
      <p:sp>
        <p:nvSpPr>
          <p:cNvPr id="7" name="Slide Number Placeholder 6"/>
          <p:cNvSpPr>
            <a:spLocks noGrp="1"/>
          </p:cNvSpPr>
          <p:nvPr>
            <p:ph type="sldNum" sz="quarter" idx="12"/>
          </p:nvPr>
        </p:nvSpPr>
        <p:spPr/>
        <p:txBody>
          <a:bodyPr/>
          <a:lstStyle>
            <a:lvl1pPr>
              <a:defRPr/>
            </a:lvl1pPr>
          </a:lstStyle>
          <a:p>
            <a:pPr>
              <a:defRPr/>
            </a:pPr>
            <a:fld id="{AB415B70-D017-4207-BE36-A35C6712554A}" type="slidenum">
              <a:rPr lang="en-ZA"/>
              <a:pPr>
                <a:defRPr/>
              </a:pPr>
              <a:t>‹#›</a:t>
            </a:fld>
            <a:endParaRPr lang="en-ZA"/>
          </a:p>
        </p:txBody>
      </p:sp>
    </p:spTree>
    <p:extLst>
      <p:ext uri="{BB962C8B-B14F-4D97-AF65-F5344CB8AC3E}">
        <p14:creationId xmlns:p14="http://schemas.microsoft.com/office/powerpoint/2010/main" val="4184926301"/>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tags" Target="../tags/tag1.xml"/><Relationship Id="rId7" Type="http://schemas.openxmlformats.org/officeDocument/2006/relationships/image" Target="../media/image5.emf"/><Relationship Id="rId2"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image" Target="../media/image4.emf"/><Relationship Id="rId5" Type="http://schemas.openxmlformats.org/officeDocument/2006/relationships/oleObject" Target="../embeddings/oleObject1.bin"/><Relationship Id="rId4" Type="http://schemas.openxmlformats.org/officeDocument/2006/relationships/tags" Target="../tags/tag2.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5.xml"/><Relationship Id="rId13" Type="http://schemas.openxmlformats.org/officeDocument/2006/relationships/image" Target="../media/image6.emf"/><Relationship Id="rId3" Type="http://schemas.openxmlformats.org/officeDocument/2006/relationships/slideLayout" Target="../slideLayouts/slideLayout27.xml"/><Relationship Id="rId7" Type="http://schemas.openxmlformats.org/officeDocument/2006/relationships/theme" Target="../theme/theme4.xml"/><Relationship Id="rId12" Type="http://schemas.openxmlformats.org/officeDocument/2006/relationships/image" Target="../media/image5.emf"/><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image" Target="../media/image4.emf"/><Relationship Id="rId5" Type="http://schemas.openxmlformats.org/officeDocument/2006/relationships/slideLayout" Target="../slideLayouts/slideLayout29.xml"/><Relationship Id="rId10" Type="http://schemas.openxmlformats.org/officeDocument/2006/relationships/oleObject" Target="../embeddings/oleObject3.bin"/><Relationship Id="rId4" Type="http://schemas.openxmlformats.org/officeDocument/2006/relationships/slideLayout" Target="../slideLayouts/slideLayout28.xml"/><Relationship Id="rId9"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43" descr="logo small"/>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7662863" y="341313"/>
            <a:ext cx="11731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17" descr="topsolid"/>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0" y="0"/>
            <a:ext cx="7591425"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2"/>
          <p:cNvSpPr>
            <a:spLocks noGrp="1" noChangeArrowheads="1"/>
          </p:cNvSpPr>
          <p:nvPr>
            <p:ph type="title"/>
          </p:nvPr>
        </p:nvSpPr>
        <p:spPr bwMode="auto">
          <a:xfrm>
            <a:off x="436563" y="166688"/>
            <a:ext cx="6519862"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ZA" altLang="en-US"/>
              <a:t>Click to edit Master title style</a:t>
            </a:r>
          </a:p>
        </p:txBody>
      </p:sp>
      <p:sp>
        <p:nvSpPr>
          <p:cNvPr id="5125" name="Rectangle 3"/>
          <p:cNvSpPr>
            <a:spLocks noGrp="1" noChangeArrowheads="1"/>
          </p:cNvSpPr>
          <p:nvPr>
            <p:ph type="body" idx="1"/>
          </p:nvPr>
        </p:nvSpPr>
        <p:spPr bwMode="auto">
          <a:xfrm>
            <a:off x="436563" y="1436688"/>
            <a:ext cx="8378825" cy="504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ZA" altLang="en-US"/>
              <a:t>Click to edit Master text styles</a:t>
            </a:r>
          </a:p>
          <a:p>
            <a:pPr lvl="1"/>
            <a:r>
              <a:rPr lang="en-ZA" altLang="en-US"/>
              <a:t>Second level</a:t>
            </a:r>
          </a:p>
          <a:p>
            <a:pPr lvl="2"/>
            <a:r>
              <a:rPr lang="en-ZA" altLang="en-US"/>
              <a:t>Third level</a:t>
            </a:r>
          </a:p>
          <a:p>
            <a:pPr lvl="3"/>
            <a:r>
              <a:rPr lang="en-ZA" altLang="en-US"/>
              <a:t>Fourth level</a:t>
            </a:r>
          </a:p>
          <a:p>
            <a:pPr lvl="4"/>
            <a:r>
              <a:rPr lang="en-ZA" altLang="en-US"/>
              <a:t>Fifth level</a:t>
            </a:r>
          </a:p>
        </p:txBody>
      </p:sp>
      <p:sp>
        <p:nvSpPr>
          <p:cNvPr id="1061" name="Rectangle 37"/>
          <p:cNvSpPr>
            <a:spLocks noGrp="1" noChangeArrowheads="1"/>
          </p:cNvSpPr>
          <p:nvPr>
            <p:ph type="dt" sz="half" idx="2"/>
          </p:nvPr>
        </p:nvSpPr>
        <p:spPr bwMode="auto">
          <a:xfrm>
            <a:off x="457200" y="6453188"/>
            <a:ext cx="1738313"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000">
                <a:solidFill>
                  <a:srgbClr val="83725B"/>
                </a:solidFill>
              </a:defRPr>
            </a:lvl1pPr>
          </a:lstStyle>
          <a:p>
            <a:pPr>
              <a:defRPr/>
            </a:pPr>
            <a:endParaRPr lang="en-ZA"/>
          </a:p>
        </p:txBody>
      </p:sp>
      <p:sp>
        <p:nvSpPr>
          <p:cNvPr id="1063" name="Rectangle 39"/>
          <p:cNvSpPr>
            <a:spLocks noGrp="1" noChangeArrowheads="1"/>
          </p:cNvSpPr>
          <p:nvPr>
            <p:ph type="sldNum" sz="quarter" idx="4"/>
          </p:nvPr>
        </p:nvSpPr>
        <p:spPr bwMode="auto">
          <a:xfrm>
            <a:off x="3924300" y="6453188"/>
            <a:ext cx="935038"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000">
                <a:solidFill>
                  <a:srgbClr val="83725B"/>
                </a:solidFill>
              </a:defRPr>
            </a:lvl1pPr>
          </a:lstStyle>
          <a:p>
            <a:pPr>
              <a:defRPr/>
            </a:pPr>
            <a:fld id="{74E21055-C674-480F-81F8-D72A8ECB56CE}" type="slidenum">
              <a:rPr lang="en-ZA"/>
              <a:pPr>
                <a:defRPr/>
              </a:pPr>
              <a:t>‹#›</a:t>
            </a:fld>
            <a:endParaRPr lang="en-ZA" dirty="0"/>
          </a:p>
        </p:txBody>
      </p:sp>
    </p:spTree>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 id="2147483995" r:id="rId12"/>
  </p:sldLayoutIdLst>
  <p:transition spd="slow">
    <p:fade/>
  </p:transition>
  <p:hf hdr="0" ftr="0"/>
  <p:txStyles>
    <p:titleStyle>
      <a:lvl1pPr algn="l" rtl="0" eaLnBrk="0" fontAlgn="base" hangingPunct="0">
        <a:lnSpc>
          <a:spcPct val="85000"/>
        </a:lnSpc>
        <a:spcBef>
          <a:spcPct val="0"/>
        </a:spcBef>
        <a:spcAft>
          <a:spcPct val="0"/>
        </a:spcAft>
        <a:defRPr sz="2400">
          <a:solidFill>
            <a:schemeClr val="bg1"/>
          </a:solidFill>
          <a:latin typeface="+mj-lt"/>
          <a:ea typeface="+mj-ea"/>
          <a:cs typeface="+mj-cs"/>
        </a:defRPr>
      </a:lvl1pPr>
      <a:lvl2pPr algn="l" rtl="0" eaLnBrk="0" fontAlgn="base" hangingPunct="0">
        <a:lnSpc>
          <a:spcPct val="85000"/>
        </a:lnSpc>
        <a:spcBef>
          <a:spcPct val="0"/>
        </a:spcBef>
        <a:spcAft>
          <a:spcPct val="0"/>
        </a:spcAft>
        <a:defRPr sz="2400">
          <a:solidFill>
            <a:schemeClr val="bg1"/>
          </a:solidFill>
          <a:latin typeface="Arial" charset="0"/>
          <a:cs typeface="Arial" charset="0"/>
        </a:defRPr>
      </a:lvl2pPr>
      <a:lvl3pPr algn="l" rtl="0" eaLnBrk="0" fontAlgn="base" hangingPunct="0">
        <a:lnSpc>
          <a:spcPct val="85000"/>
        </a:lnSpc>
        <a:spcBef>
          <a:spcPct val="0"/>
        </a:spcBef>
        <a:spcAft>
          <a:spcPct val="0"/>
        </a:spcAft>
        <a:defRPr sz="2400">
          <a:solidFill>
            <a:schemeClr val="bg1"/>
          </a:solidFill>
          <a:latin typeface="Arial" charset="0"/>
          <a:cs typeface="Arial" charset="0"/>
        </a:defRPr>
      </a:lvl3pPr>
      <a:lvl4pPr algn="l" rtl="0" eaLnBrk="0" fontAlgn="base" hangingPunct="0">
        <a:lnSpc>
          <a:spcPct val="85000"/>
        </a:lnSpc>
        <a:spcBef>
          <a:spcPct val="0"/>
        </a:spcBef>
        <a:spcAft>
          <a:spcPct val="0"/>
        </a:spcAft>
        <a:defRPr sz="2400">
          <a:solidFill>
            <a:schemeClr val="bg1"/>
          </a:solidFill>
          <a:latin typeface="Arial" charset="0"/>
          <a:cs typeface="Arial" charset="0"/>
        </a:defRPr>
      </a:lvl4pPr>
      <a:lvl5pPr algn="l" rtl="0" eaLnBrk="0" fontAlgn="base" hangingPunct="0">
        <a:lnSpc>
          <a:spcPct val="85000"/>
        </a:lnSpc>
        <a:spcBef>
          <a:spcPct val="0"/>
        </a:spcBef>
        <a:spcAft>
          <a:spcPct val="0"/>
        </a:spcAft>
        <a:defRPr sz="2400">
          <a:solidFill>
            <a:schemeClr val="bg1"/>
          </a:solidFill>
          <a:latin typeface="Arial" charset="0"/>
          <a:cs typeface="Arial" charset="0"/>
        </a:defRPr>
      </a:lvl5pPr>
      <a:lvl6pPr marL="457200" algn="l" rtl="0" fontAlgn="base">
        <a:lnSpc>
          <a:spcPct val="85000"/>
        </a:lnSpc>
        <a:spcBef>
          <a:spcPct val="0"/>
        </a:spcBef>
        <a:spcAft>
          <a:spcPct val="0"/>
        </a:spcAft>
        <a:defRPr sz="2400">
          <a:solidFill>
            <a:schemeClr val="bg1"/>
          </a:solidFill>
          <a:latin typeface="Arial" charset="0"/>
          <a:cs typeface="Arial" charset="0"/>
        </a:defRPr>
      </a:lvl6pPr>
      <a:lvl7pPr marL="914400" algn="l" rtl="0" fontAlgn="base">
        <a:lnSpc>
          <a:spcPct val="85000"/>
        </a:lnSpc>
        <a:spcBef>
          <a:spcPct val="0"/>
        </a:spcBef>
        <a:spcAft>
          <a:spcPct val="0"/>
        </a:spcAft>
        <a:defRPr sz="2400">
          <a:solidFill>
            <a:schemeClr val="bg1"/>
          </a:solidFill>
          <a:latin typeface="Arial" charset="0"/>
          <a:cs typeface="Arial" charset="0"/>
        </a:defRPr>
      </a:lvl7pPr>
      <a:lvl8pPr marL="1371600" algn="l" rtl="0" fontAlgn="base">
        <a:lnSpc>
          <a:spcPct val="85000"/>
        </a:lnSpc>
        <a:spcBef>
          <a:spcPct val="0"/>
        </a:spcBef>
        <a:spcAft>
          <a:spcPct val="0"/>
        </a:spcAft>
        <a:defRPr sz="2400">
          <a:solidFill>
            <a:schemeClr val="bg1"/>
          </a:solidFill>
          <a:latin typeface="Arial" charset="0"/>
          <a:cs typeface="Arial" charset="0"/>
        </a:defRPr>
      </a:lvl8pPr>
      <a:lvl9pPr marL="1828800" algn="l" rtl="0" fontAlgn="base">
        <a:lnSpc>
          <a:spcPct val="85000"/>
        </a:lnSpc>
        <a:spcBef>
          <a:spcPct val="0"/>
        </a:spcBef>
        <a:spcAft>
          <a:spcPct val="0"/>
        </a:spcAft>
        <a:defRPr sz="2400">
          <a:solidFill>
            <a:schemeClr val="bg1"/>
          </a:solidFill>
          <a:latin typeface="Arial" charset="0"/>
          <a:cs typeface="Arial" charset="0"/>
        </a:defRPr>
      </a:lvl9pPr>
    </p:titleStyle>
    <p:bodyStyle>
      <a:lvl1pPr marL="266700" indent="-266700" algn="l" rtl="0" eaLnBrk="0" fontAlgn="base" hangingPunct="0">
        <a:lnSpc>
          <a:spcPct val="90000"/>
        </a:lnSpc>
        <a:spcBef>
          <a:spcPct val="100000"/>
        </a:spcBef>
        <a:spcAft>
          <a:spcPct val="0"/>
        </a:spcAft>
        <a:buClr>
          <a:srgbClr val="8C7F6D"/>
        </a:buClr>
        <a:buChar char="•"/>
        <a:defRPr sz="2000">
          <a:solidFill>
            <a:srgbClr val="003896"/>
          </a:solidFill>
          <a:latin typeface="+mn-lt"/>
          <a:ea typeface="+mn-ea"/>
          <a:cs typeface="+mn-cs"/>
        </a:defRPr>
      </a:lvl1pPr>
      <a:lvl2pPr marL="717550" indent="-271463" algn="l" rtl="0" eaLnBrk="0" fontAlgn="base" hangingPunct="0">
        <a:lnSpc>
          <a:spcPct val="90000"/>
        </a:lnSpc>
        <a:spcBef>
          <a:spcPct val="100000"/>
        </a:spcBef>
        <a:spcAft>
          <a:spcPct val="0"/>
        </a:spcAft>
        <a:buClr>
          <a:srgbClr val="8C7F6D"/>
        </a:buClr>
        <a:buChar char="•"/>
        <a:defRPr>
          <a:solidFill>
            <a:srgbClr val="003896"/>
          </a:solidFill>
          <a:latin typeface="+mn-lt"/>
          <a:cs typeface="+mn-cs"/>
        </a:defRPr>
      </a:lvl2pPr>
      <a:lvl3pPr marL="1076325" indent="-179388" algn="l" rtl="0" eaLnBrk="0" fontAlgn="base" hangingPunct="0">
        <a:lnSpc>
          <a:spcPct val="90000"/>
        </a:lnSpc>
        <a:spcBef>
          <a:spcPct val="100000"/>
        </a:spcBef>
        <a:spcAft>
          <a:spcPct val="0"/>
        </a:spcAft>
        <a:buClr>
          <a:srgbClr val="8C7F6D"/>
        </a:buClr>
        <a:buChar char="•"/>
        <a:defRPr sz="1600">
          <a:solidFill>
            <a:srgbClr val="003896"/>
          </a:solidFill>
          <a:latin typeface="+mn-lt"/>
          <a:cs typeface="+mn-cs"/>
        </a:defRPr>
      </a:lvl3pPr>
      <a:lvl4pPr marL="1435100" indent="-179388" algn="l" rtl="0" eaLnBrk="0" fontAlgn="base" hangingPunct="0">
        <a:lnSpc>
          <a:spcPct val="90000"/>
        </a:lnSpc>
        <a:spcBef>
          <a:spcPct val="100000"/>
        </a:spcBef>
        <a:spcAft>
          <a:spcPct val="0"/>
        </a:spcAft>
        <a:buClr>
          <a:srgbClr val="8C7F6D"/>
        </a:buClr>
        <a:buChar char="•"/>
        <a:defRPr sz="1400">
          <a:solidFill>
            <a:srgbClr val="003896"/>
          </a:solidFill>
          <a:latin typeface="+mn-lt"/>
          <a:cs typeface="+mn-cs"/>
        </a:defRPr>
      </a:lvl4pPr>
      <a:lvl5pPr marL="1793875" indent="-179388" algn="l" rtl="0" eaLnBrk="0" fontAlgn="base" hangingPunct="0">
        <a:lnSpc>
          <a:spcPct val="90000"/>
        </a:lnSpc>
        <a:spcBef>
          <a:spcPct val="100000"/>
        </a:spcBef>
        <a:spcAft>
          <a:spcPct val="0"/>
        </a:spcAft>
        <a:buClr>
          <a:srgbClr val="8C7F6D"/>
        </a:buClr>
        <a:buChar char="•"/>
        <a:defRPr sz="1400">
          <a:solidFill>
            <a:srgbClr val="003896"/>
          </a:solidFill>
          <a:latin typeface="+mn-lt"/>
          <a:cs typeface="+mn-cs"/>
        </a:defRPr>
      </a:lvl5pPr>
      <a:lvl6pPr marL="2251075" indent="-179388" algn="l" rtl="0" fontAlgn="base">
        <a:lnSpc>
          <a:spcPct val="90000"/>
        </a:lnSpc>
        <a:spcBef>
          <a:spcPct val="100000"/>
        </a:spcBef>
        <a:spcAft>
          <a:spcPct val="0"/>
        </a:spcAft>
        <a:buClr>
          <a:srgbClr val="8C7F6D"/>
        </a:buClr>
        <a:buChar char="•"/>
        <a:defRPr sz="1400">
          <a:solidFill>
            <a:srgbClr val="003896"/>
          </a:solidFill>
          <a:latin typeface="+mn-lt"/>
          <a:cs typeface="+mn-cs"/>
        </a:defRPr>
      </a:lvl6pPr>
      <a:lvl7pPr marL="2708275" indent="-179388" algn="l" rtl="0" fontAlgn="base">
        <a:lnSpc>
          <a:spcPct val="90000"/>
        </a:lnSpc>
        <a:spcBef>
          <a:spcPct val="100000"/>
        </a:spcBef>
        <a:spcAft>
          <a:spcPct val="0"/>
        </a:spcAft>
        <a:buClr>
          <a:srgbClr val="8C7F6D"/>
        </a:buClr>
        <a:buChar char="•"/>
        <a:defRPr sz="1400">
          <a:solidFill>
            <a:srgbClr val="003896"/>
          </a:solidFill>
          <a:latin typeface="+mn-lt"/>
          <a:cs typeface="+mn-cs"/>
        </a:defRPr>
      </a:lvl7pPr>
      <a:lvl8pPr marL="3165475" indent="-179388" algn="l" rtl="0" fontAlgn="base">
        <a:lnSpc>
          <a:spcPct val="90000"/>
        </a:lnSpc>
        <a:spcBef>
          <a:spcPct val="100000"/>
        </a:spcBef>
        <a:spcAft>
          <a:spcPct val="0"/>
        </a:spcAft>
        <a:buClr>
          <a:srgbClr val="8C7F6D"/>
        </a:buClr>
        <a:buChar char="•"/>
        <a:defRPr sz="1400">
          <a:solidFill>
            <a:srgbClr val="003896"/>
          </a:solidFill>
          <a:latin typeface="+mn-lt"/>
          <a:cs typeface="+mn-cs"/>
        </a:defRPr>
      </a:lvl8pPr>
      <a:lvl9pPr marL="3622675" indent="-179388" algn="l" rtl="0" fontAlgn="base">
        <a:lnSpc>
          <a:spcPct val="90000"/>
        </a:lnSpc>
        <a:spcBef>
          <a:spcPct val="100000"/>
        </a:spcBef>
        <a:spcAft>
          <a:spcPct val="0"/>
        </a:spcAft>
        <a:buClr>
          <a:srgbClr val="8C7F6D"/>
        </a:buClr>
        <a:buChar char="•"/>
        <a:defRPr sz="1400">
          <a:solidFill>
            <a:srgbClr val="00389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ZA" altLang="en-US"/>
          </a:p>
        </p:txBody>
      </p:sp>
      <p:sp>
        <p:nvSpPr>
          <p:cNvPr id="61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ZA"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fld id="{1B2FD056-3C40-4481-BD4B-273D9E517D3A}" type="datetimeFigureOut">
              <a:rPr lang="en-ZA"/>
              <a:pPr>
                <a:defRPr/>
              </a:pPr>
              <a:t>2023/10/11</a:t>
            </a:fld>
            <a:endParaRPr lang="en-Z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smtClean="0">
                <a:solidFill>
                  <a:schemeClr val="tx1">
                    <a:tint val="75000"/>
                  </a:schemeClr>
                </a:solidFill>
              </a:defRPr>
            </a:lvl1pPr>
          </a:lstStyle>
          <a:p>
            <a:pPr>
              <a:defRPr/>
            </a:pPr>
            <a:endParaRPr lang="en-Z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10BE86D7-B718-406C-B45B-CD65AFE9D10E}" type="slidenum">
              <a:rPr lang="en-ZA"/>
              <a:pPr>
                <a:defRPr/>
              </a:pPr>
              <a:t>‹#›</a:t>
            </a:fld>
            <a:endParaRPr lang="en-ZA"/>
          </a:p>
        </p:txBody>
      </p:sp>
    </p:spTree>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userDrawn="1">
            <p:custDataLst>
              <p:tags r:id="rId3"/>
            </p:custDataLst>
            <p:extLst>
              <p:ext uri="{D42A27DB-BD31-4B8C-83A1-F6EECF244321}">
                <p14:modId xmlns:p14="http://schemas.microsoft.com/office/powerpoint/2010/main" val="4241297103"/>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11" name="Object 10" hidden="1"/>
                      <p:cNvPicPr/>
                      <p:nvPr/>
                    </p:nvPicPr>
                    <p:blipFill>
                      <a:blip r:embed="rId6"/>
                      <a:stretch>
                        <a:fillRect/>
                      </a:stretch>
                    </p:blipFill>
                    <p:spPr>
                      <a:xfrm>
                        <a:off x="1191" y="1588"/>
                        <a:ext cx="1191" cy="1588"/>
                      </a:xfrm>
                      <a:prstGeom prst="rect">
                        <a:avLst/>
                      </a:prstGeom>
                    </p:spPr>
                  </p:pic>
                </p:oleObj>
              </mc:Fallback>
            </mc:AlternateContent>
          </a:graphicData>
        </a:graphic>
      </p:graphicFrame>
      <p:sp>
        <p:nvSpPr>
          <p:cNvPr id="10" name="Rectangle 9" hidden="1"/>
          <p:cNvSpPr/>
          <p:nvPr userDrawn="1">
            <p:custDataLst>
              <p:tags r:id="rId4"/>
            </p:custDataLst>
          </p:nvPr>
        </p:nvSpPr>
        <p:spPr>
          <a:xfrm>
            <a:off x="0"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ZA" sz="1575" b="0" i="0" baseline="0">
              <a:latin typeface="Arial" panose="020B0604020202020204" pitchFamily="34" charset="0"/>
              <a:ea typeface="+mj-ea"/>
              <a:cs typeface="+mj-cs"/>
              <a:sym typeface="Arial" panose="020B0604020202020204" pitchFamily="34" charset="0"/>
            </a:endParaRPr>
          </a:p>
        </p:txBody>
      </p:sp>
      <p:sp>
        <p:nvSpPr>
          <p:cNvPr id="15" name="Rectangle 14">
            <a:extLst>
              <a:ext uri="{FF2B5EF4-FFF2-40B4-BE49-F238E27FC236}">
                <a16:creationId xmlns:a16="http://schemas.microsoft.com/office/drawing/2014/main" id="{B61B89DF-EAC8-9D04-A4FE-29DE4D44D116}"/>
              </a:ext>
            </a:extLst>
          </p:cNvPr>
          <p:cNvSpPr/>
          <p:nvPr userDrawn="1"/>
        </p:nvSpPr>
        <p:spPr>
          <a:xfrm>
            <a:off x="0"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6" name="Picture 15">
            <a:extLst>
              <a:ext uri="{FF2B5EF4-FFF2-40B4-BE49-F238E27FC236}">
                <a16:creationId xmlns:a16="http://schemas.microsoft.com/office/drawing/2014/main" id="{2CDCE3E3-9DDD-720F-B114-D73CEB41A5FD}"/>
              </a:ext>
            </a:extLst>
          </p:cNvPr>
          <p:cNvPicPr>
            <a:picLocks noChangeAspect="1"/>
          </p:cNvPicPr>
          <p:nvPr userDrawn="1"/>
        </p:nvPicPr>
        <p:blipFill>
          <a:blip r:embed="rId7"/>
          <a:stretch>
            <a:fillRect/>
          </a:stretch>
        </p:blipFill>
        <p:spPr>
          <a:xfrm>
            <a:off x="7675944" y="544512"/>
            <a:ext cx="1066800" cy="368300"/>
          </a:xfrm>
          <a:prstGeom prst="rect">
            <a:avLst/>
          </a:prstGeom>
        </p:spPr>
      </p:pic>
      <p:pic>
        <p:nvPicPr>
          <p:cNvPr id="17" name="Picture 16">
            <a:extLst>
              <a:ext uri="{FF2B5EF4-FFF2-40B4-BE49-F238E27FC236}">
                <a16:creationId xmlns:a16="http://schemas.microsoft.com/office/drawing/2014/main" id="{FBDB45C7-CE4D-C529-B1D9-402A7799F835}"/>
              </a:ext>
            </a:extLst>
          </p:cNvPr>
          <p:cNvPicPr>
            <a:picLocks noChangeAspect="1"/>
          </p:cNvPicPr>
          <p:nvPr userDrawn="1"/>
        </p:nvPicPr>
        <p:blipFill>
          <a:blip r:embed="rId8"/>
          <a:stretch>
            <a:fillRect/>
          </a:stretch>
        </p:blipFill>
        <p:spPr>
          <a:xfrm>
            <a:off x="7372289" y="550086"/>
            <a:ext cx="180975" cy="368300"/>
          </a:xfrm>
          <a:prstGeom prst="rect">
            <a:avLst/>
          </a:prstGeom>
        </p:spPr>
      </p:pic>
    </p:spTree>
    <p:extLst>
      <p:ext uri="{BB962C8B-B14F-4D97-AF65-F5344CB8AC3E}">
        <p14:creationId xmlns:p14="http://schemas.microsoft.com/office/powerpoint/2010/main" val="2030761648"/>
      </p:ext>
    </p:extLst>
  </p:cSld>
  <p:clrMap bg1="lt1" tx1="dk1" bg2="lt2" tx2="dk2" accent1="accent1" accent2="accent2" accent3="accent3" accent4="accent4" accent5="accent5" accent6="accent6" hlink="hlink" folHlink="folHlink"/>
  <p:sldLayoutIdLst>
    <p:sldLayoutId id="2147483651" r:id="rId1"/>
  </p:sldLayoutIdLst>
  <p:hf hdr="0" dt="0"/>
  <p:txStyles>
    <p:titleStyle>
      <a:lvl1pPr algn="l" defTabSz="685800" rtl="0" eaLnBrk="1" latinLnBrk="0" hangingPunct="1">
        <a:lnSpc>
          <a:spcPct val="90000"/>
        </a:lnSpc>
        <a:spcBef>
          <a:spcPct val="0"/>
        </a:spcBef>
        <a:buNone/>
        <a:defRPr sz="1575" kern="120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bg1">
            <a:lumMod val="50000"/>
          </a:schemeClr>
        </a:buClr>
        <a:buFont typeface="Wingdings" panose="05000000000000000000" pitchFamily="2" charset="2"/>
        <a:buChar char="§"/>
        <a:defRPr sz="1050" kern="1200">
          <a:solidFill>
            <a:srgbClr val="1D3E88"/>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bg1">
            <a:lumMod val="50000"/>
          </a:schemeClr>
        </a:buClr>
        <a:buFont typeface="Calibri" panose="020F0502020204030204" pitchFamily="34" charset="0"/>
        <a:buChar char="-"/>
        <a:defRPr sz="1050" kern="1200">
          <a:solidFill>
            <a:srgbClr val="1D3E88"/>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bg1">
            <a:lumMod val="50000"/>
          </a:schemeClr>
        </a:buClr>
        <a:buFont typeface="Arial" panose="020B0604020202020204" pitchFamily="34" charset="0"/>
        <a:buChar char="•"/>
        <a:defRPr sz="1050" kern="1200">
          <a:solidFill>
            <a:srgbClr val="1D3E88"/>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bg1">
            <a:lumMod val="50000"/>
          </a:schemeClr>
        </a:buClr>
        <a:buFont typeface="Courier New" panose="02070309020205020404" pitchFamily="49" charset="0"/>
        <a:buChar char="o"/>
        <a:defRPr sz="1050" kern="1200">
          <a:solidFill>
            <a:srgbClr val="1D3E88"/>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bg1">
            <a:lumMod val="50000"/>
          </a:schemeClr>
        </a:buClr>
        <a:buFont typeface="Wingdings" panose="05000000000000000000" pitchFamily="2" charset="2"/>
        <a:buChar char="Ø"/>
        <a:defRPr sz="1050" kern="1200">
          <a:solidFill>
            <a:srgbClr val="1D3E88"/>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7057F0-5F5E-786F-613E-0CBEA464107A}"/>
              </a:ext>
            </a:extLst>
          </p:cNvPr>
          <p:cNvSpPr/>
          <p:nvPr userDrawn="1"/>
        </p:nvSpPr>
        <p:spPr>
          <a:xfrm>
            <a:off x="0" y="0"/>
            <a:ext cx="91440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aphicFrame>
        <p:nvGraphicFramePr>
          <p:cNvPr id="11" name="Object 10" hidden="1"/>
          <p:cNvGraphicFramePr>
            <a:graphicFrameLocks noChangeAspect="1"/>
          </p:cNvGraphicFramePr>
          <p:nvPr userDrawn="1">
            <p:custDataLst>
              <p:tags r:id="rId8"/>
            </p:custDataLst>
            <p:extLst>
              <p:ext uri="{D42A27DB-BD31-4B8C-83A1-F6EECF244321}">
                <p14:modId xmlns:p14="http://schemas.microsoft.com/office/powerpoint/2010/main" val="3272767211"/>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10" imgW="270" imgH="270" progId="TCLayout.ActiveDocument.1">
                  <p:embed/>
                </p:oleObj>
              </mc:Choice>
              <mc:Fallback>
                <p:oleObj name="think-cell Slide" r:id="rId10" imgW="270" imgH="270" progId="TCLayout.ActiveDocument.1">
                  <p:embed/>
                  <p:pic>
                    <p:nvPicPr>
                      <p:cNvPr id="11" name="Object 10" hidden="1"/>
                      <p:cNvPicPr/>
                      <p:nvPr/>
                    </p:nvPicPr>
                    <p:blipFill>
                      <a:blip r:embed="rId11"/>
                      <a:stretch>
                        <a:fillRect/>
                      </a:stretch>
                    </p:blipFill>
                    <p:spPr>
                      <a:xfrm>
                        <a:off x="1191" y="1588"/>
                        <a:ext cx="1191" cy="1588"/>
                      </a:xfrm>
                      <a:prstGeom prst="rect">
                        <a:avLst/>
                      </a:prstGeom>
                    </p:spPr>
                  </p:pic>
                </p:oleObj>
              </mc:Fallback>
            </mc:AlternateContent>
          </a:graphicData>
        </a:graphic>
      </p:graphicFrame>
      <p:sp>
        <p:nvSpPr>
          <p:cNvPr id="10" name="Rectangle 9" hidden="1"/>
          <p:cNvSpPr/>
          <p:nvPr userDrawn="1">
            <p:custDataLst>
              <p:tags r:id="rId9"/>
            </p:custDataLst>
          </p:nvPr>
        </p:nvSpPr>
        <p:spPr>
          <a:xfrm>
            <a:off x="0"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ZA" sz="1800" b="0" i="0" baseline="0">
              <a:latin typeface="Arial" panose="020B0604020202020204" pitchFamily="34" charset="0"/>
              <a:ea typeface="+mj-ea"/>
              <a:cs typeface="+mj-cs"/>
              <a:sym typeface="Arial" panose="020B0604020202020204" pitchFamily="34" charset="0"/>
            </a:endParaRPr>
          </a:p>
        </p:txBody>
      </p:sp>
      <p:sp>
        <p:nvSpPr>
          <p:cNvPr id="3" name="Text Placeholder 2"/>
          <p:cNvSpPr>
            <a:spLocks noGrp="1"/>
          </p:cNvSpPr>
          <p:nvPr>
            <p:ph type="body" idx="1"/>
          </p:nvPr>
        </p:nvSpPr>
        <p:spPr>
          <a:xfrm>
            <a:off x="271261" y="1223493"/>
            <a:ext cx="8537888" cy="4859022"/>
          </a:xfrm>
          <a:prstGeom prst="rect">
            <a:avLst/>
          </a:prstGeom>
        </p:spPr>
        <p:txBody>
          <a:bodyPr vert="horz" lIns="91440" tIns="45720" rIns="91440" bIns="45720" rtlCol="0">
            <a:normAutofit/>
          </a:bodyPr>
          <a:lstStyle/>
          <a:p>
            <a:pPr lvl="0"/>
            <a:r>
              <a:rPr lang="en-ZA"/>
              <a:t>Edit Master text styles</a:t>
            </a:r>
          </a:p>
          <a:p>
            <a:pPr lvl="1"/>
            <a:r>
              <a:rPr lang="en-ZA"/>
              <a:t>Second level</a:t>
            </a:r>
          </a:p>
          <a:p>
            <a:pPr lvl="2"/>
            <a:r>
              <a:rPr lang="en-ZA"/>
              <a:t>Third level</a:t>
            </a:r>
          </a:p>
          <a:p>
            <a:pPr lvl="3"/>
            <a:r>
              <a:rPr lang="en-ZA"/>
              <a:t>Fourth level</a:t>
            </a:r>
          </a:p>
          <a:p>
            <a:pPr lvl="4"/>
            <a:r>
              <a:rPr lang="en-ZA"/>
              <a:t>Fifth level</a:t>
            </a:r>
          </a:p>
        </p:txBody>
      </p:sp>
      <p:sp>
        <p:nvSpPr>
          <p:cNvPr id="5" name="Footer Placeholder 4"/>
          <p:cNvSpPr>
            <a:spLocks noGrp="1"/>
          </p:cNvSpPr>
          <p:nvPr>
            <p:ph type="ftr" sz="quarter" idx="3"/>
          </p:nvPr>
        </p:nvSpPr>
        <p:spPr>
          <a:xfrm>
            <a:off x="271260" y="6356351"/>
            <a:ext cx="8093568" cy="365125"/>
          </a:xfrm>
          <a:prstGeom prst="rect">
            <a:avLst/>
          </a:prstGeom>
        </p:spPr>
        <p:txBody>
          <a:bodyPr vert="horz" lIns="91440" tIns="45720" rIns="91440" bIns="45720" rtlCol="0" anchor="ctr"/>
          <a:lstStyle>
            <a:lvl1pPr algn="l" eaLnBrk="1">
              <a:defRPr sz="750">
                <a:solidFill>
                  <a:schemeClr val="tx1">
                    <a:tint val="75000"/>
                  </a:schemeClr>
                </a:solidFill>
                <a:latin typeface="Arial" panose="020B0604020202020204" pitchFamily="34" charset="0"/>
                <a:cs typeface="Arial" panose="020B0604020202020204" pitchFamily="34" charset="0"/>
              </a:defRPr>
            </a:lvl1pPr>
          </a:lstStyle>
          <a:p>
            <a:endParaRPr lang="en-ZA"/>
          </a:p>
        </p:txBody>
      </p:sp>
      <p:sp>
        <p:nvSpPr>
          <p:cNvPr id="6" name="Slide Number Placeholder 5"/>
          <p:cNvSpPr>
            <a:spLocks noGrp="1"/>
          </p:cNvSpPr>
          <p:nvPr>
            <p:ph type="sldNum" sz="quarter" idx="4"/>
          </p:nvPr>
        </p:nvSpPr>
        <p:spPr>
          <a:xfrm>
            <a:off x="8548352" y="6356351"/>
            <a:ext cx="260797" cy="365125"/>
          </a:xfrm>
          <a:prstGeom prst="rect">
            <a:avLst/>
          </a:prstGeom>
        </p:spPr>
        <p:txBody>
          <a:bodyPr vert="horz" lIns="91440" tIns="45720" rIns="91440" bIns="45720" rtlCol="0" anchor="ctr"/>
          <a:lstStyle>
            <a:lvl1pPr algn="r">
              <a:defRPr sz="750">
                <a:solidFill>
                  <a:schemeClr val="tx1">
                    <a:tint val="75000"/>
                  </a:schemeClr>
                </a:solidFill>
                <a:latin typeface="Arial" panose="020B0604020202020204" pitchFamily="34" charset="0"/>
                <a:cs typeface="Arial" panose="020B0604020202020204" pitchFamily="34" charset="0"/>
              </a:defRPr>
            </a:lvl1pPr>
          </a:lstStyle>
          <a:p>
            <a:fld id="{56B1497D-D85C-49F0-B0C9-9C5FED4EAE9E}" type="slidenum">
              <a:rPr lang="en-ZA" smtClean="0"/>
              <a:pPr/>
              <a:t>‹#›</a:t>
            </a:fld>
            <a:endParaRPr lang="en-ZA"/>
          </a:p>
        </p:txBody>
      </p:sp>
      <p:sp>
        <p:nvSpPr>
          <p:cNvPr id="2" name="Title Placeholder 1"/>
          <p:cNvSpPr>
            <a:spLocks noGrp="1"/>
          </p:cNvSpPr>
          <p:nvPr>
            <p:ph type="title"/>
          </p:nvPr>
        </p:nvSpPr>
        <p:spPr>
          <a:xfrm>
            <a:off x="271261" y="205769"/>
            <a:ext cx="7133833" cy="666000"/>
          </a:xfrm>
          <a:prstGeom prst="rect">
            <a:avLst/>
          </a:prstGeom>
        </p:spPr>
        <p:txBody>
          <a:bodyPr vert="horz" lIns="91440" tIns="45720" rIns="91440" bIns="45720" rtlCol="0" anchor="ctr">
            <a:noAutofit/>
          </a:bodyPr>
          <a:lstStyle/>
          <a:p>
            <a:r>
              <a:rPr lang="en-US" noProof="0"/>
              <a:t>Click to edit Master title style</a:t>
            </a:r>
            <a:endParaRPr lang="en-ZA" noProof="0"/>
          </a:p>
        </p:txBody>
      </p:sp>
      <p:pic>
        <p:nvPicPr>
          <p:cNvPr id="13" name="Picture 12">
            <a:extLst>
              <a:ext uri="{FF2B5EF4-FFF2-40B4-BE49-F238E27FC236}">
                <a16:creationId xmlns:a16="http://schemas.microsoft.com/office/drawing/2014/main" id="{2A1EFD3B-809C-B8A0-4D86-16532E5E7488}"/>
              </a:ext>
            </a:extLst>
          </p:cNvPr>
          <p:cNvPicPr>
            <a:picLocks noChangeAspect="1"/>
          </p:cNvPicPr>
          <p:nvPr userDrawn="1"/>
        </p:nvPicPr>
        <p:blipFill>
          <a:blip r:embed="rId12"/>
          <a:stretch>
            <a:fillRect/>
          </a:stretch>
        </p:blipFill>
        <p:spPr>
          <a:xfrm>
            <a:off x="7831428" y="312737"/>
            <a:ext cx="1066800" cy="368300"/>
          </a:xfrm>
          <a:prstGeom prst="rect">
            <a:avLst/>
          </a:prstGeom>
        </p:spPr>
      </p:pic>
      <p:pic>
        <p:nvPicPr>
          <p:cNvPr id="14" name="Picture 13">
            <a:extLst>
              <a:ext uri="{FF2B5EF4-FFF2-40B4-BE49-F238E27FC236}">
                <a16:creationId xmlns:a16="http://schemas.microsoft.com/office/drawing/2014/main" id="{39A3506A-6DD2-E9D5-DD05-B23171DA1339}"/>
              </a:ext>
            </a:extLst>
          </p:cNvPr>
          <p:cNvPicPr>
            <a:picLocks noChangeAspect="1"/>
          </p:cNvPicPr>
          <p:nvPr userDrawn="1"/>
        </p:nvPicPr>
        <p:blipFill>
          <a:blip r:embed="rId13"/>
          <a:stretch>
            <a:fillRect/>
          </a:stretch>
        </p:blipFill>
        <p:spPr>
          <a:xfrm>
            <a:off x="7527773" y="318311"/>
            <a:ext cx="180975" cy="368300"/>
          </a:xfrm>
          <a:prstGeom prst="rect">
            <a:avLst/>
          </a:prstGeom>
        </p:spPr>
      </p:pic>
      <p:sp>
        <p:nvSpPr>
          <p:cNvPr id="15" name="Rectangle 14">
            <a:extLst>
              <a:ext uri="{FF2B5EF4-FFF2-40B4-BE49-F238E27FC236}">
                <a16:creationId xmlns:a16="http://schemas.microsoft.com/office/drawing/2014/main" id="{B56DB893-999D-78A5-DBD6-5B38A7382F94}"/>
              </a:ext>
            </a:extLst>
          </p:cNvPr>
          <p:cNvSpPr/>
          <p:nvPr userDrawn="1"/>
        </p:nvSpPr>
        <p:spPr>
          <a:xfrm>
            <a:off x="0" y="6176964"/>
            <a:ext cx="9144000" cy="45719"/>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264861000"/>
      </p:ext>
    </p:extLst>
  </p:cSld>
  <p:clrMap bg1="lt1" tx1="dk1" bg2="lt2" tx2="dk2" accent1="accent1" accent2="accent2" accent3="accent3" accent4="accent4" accent5="accent5" accent6="accent6" hlink="hlink" folHlink="folHlink"/>
  <p:sldLayoutIdLst>
    <p:sldLayoutId id="2147483654" r:id="rId1"/>
    <p:sldLayoutId id="2147483998" r:id="rId2"/>
    <p:sldLayoutId id="2147483999" r:id="rId3"/>
    <p:sldLayoutId id="2147484000" r:id="rId4"/>
    <p:sldLayoutId id="2147484004" r:id="rId5"/>
    <p:sldLayoutId id="2147484005" r:id="rId6"/>
  </p:sldLayoutIdLst>
  <p:txStyles>
    <p:titleStyle>
      <a:lvl1pPr algn="l" defTabSz="685800" rtl="0" eaLnBrk="1" latinLnBrk="0" hangingPunct="1">
        <a:lnSpc>
          <a:spcPct val="90000"/>
        </a:lnSpc>
        <a:spcBef>
          <a:spcPct val="0"/>
        </a:spcBef>
        <a:buNone/>
        <a:defRPr sz="1800" kern="120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panose="05000000000000000000" pitchFamily="2" charset="2"/>
        <a:buChar char="§"/>
        <a:defRPr sz="1050" kern="1200">
          <a:solidFill>
            <a:srgbClr val="1D3E88"/>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rgbClr val="1D3E88"/>
        </a:buClr>
        <a:buFont typeface="Calibri" panose="020F0502020204030204" pitchFamily="34" charset="0"/>
        <a:buChar char="-"/>
        <a:defRPr sz="1050" kern="1200">
          <a:solidFill>
            <a:srgbClr val="1D3E88"/>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050" kern="1200">
          <a:solidFill>
            <a:srgbClr val="1D3E88"/>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Courier New" panose="02070309020205020404" pitchFamily="49" charset="0"/>
        <a:buChar char="o"/>
        <a:defRPr sz="1050" kern="1200">
          <a:solidFill>
            <a:srgbClr val="1D3E88"/>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Wingdings" panose="05000000000000000000" pitchFamily="2" charset="2"/>
        <a:buChar char="Ø"/>
        <a:defRPr sz="1050" kern="1200">
          <a:solidFill>
            <a:srgbClr val="1D3E88"/>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1.bin"/><Relationship Id="rId7" Type="http://schemas.openxmlformats.org/officeDocument/2006/relationships/image" Target="../media/image43.png"/><Relationship Id="rId2" Type="http://schemas.openxmlformats.org/officeDocument/2006/relationships/slideLayout" Target="../slideLayouts/slideLayout25.xml"/><Relationship Id="rId1" Type="http://schemas.openxmlformats.org/officeDocument/2006/relationships/tags" Target="../tags/tag52.xml"/><Relationship Id="rId6" Type="http://schemas.openxmlformats.org/officeDocument/2006/relationships/image" Target="../media/image42.png"/><Relationship Id="rId5" Type="http://schemas.openxmlformats.org/officeDocument/2006/relationships/image" Target="../media/image18.png"/><Relationship Id="rId4" Type="http://schemas.openxmlformats.org/officeDocument/2006/relationships/image" Target="../media/image41.emf"/></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5.xml"/><Relationship Id="rId1" Type="http://schemas.openxmlformats.org/officeDocument/2006/relationships/tags" Target="../tags/tag53.xml"/><Relationship Id="rId5" Type="http://schemas.openxmlformats.org/officeDocument/2006/relationships/hyperlink" Target="https://www.engineeringnews.co.za/topic/energy" TargetMode="External"/><Relationship Id="rId4" Type="http://schemas.openxmlformats.org/officeDocument/2006/relationships/image" Target="../media/image31.emf"/></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7.xml"/><Relationship Id="rId4" Type="http://schemas.openxmlformats.org/officeDocument/2006/relationships/hyperlink" Target="https://www.eskom.co.za/schoolyard/"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4.png"/><Relationship Id="rId7" Type="http://schemas.openxmlformats.org/officeDocument/2006/relationships/image" Target="../media/image23.png"/><Relationship Id="rId12" Type="http://schemas.openxmlformats.org/officeDocument/2006/relationships/image" Target="../media/image28.jpeg"/><Relationship Id="rId2" Type="http://schemas.openxmlformats.org/officeDocument/2006/relationships/image" Target="../media/image19.png"/><Relationship Id="rId1" Type="http://schemas.openxmlformats.org/officeDocument/2006/relationships/slideLayout" Target="../slideLayouts/slideLayout25.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jpeg"/><Relationship Id="rId10" Type="http://schemas.openxmlformats.org/officeDocument/2006/relationships/image" Target="../media/image26.png"/><Relationship Id="rId4" Type="http://schemas.openxmlformats.org/officeDocument/2006/relationships/image" Target="../media/image20.jpeg"/><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tags" Target="../tags/tag27.xml"/><Relationship Id="rId3" Type="http://schemas.openxmlformats.org/officeDocument/2006/relationships/tags" Target="../tags/tag17.xml"/><Relationship Id="rId7" Type="http://schemas.openxmlformats.org/officeDocument/2006/relationships/tags" Target="../tags/tag21.xml"/><Relationship Id="rId12" Type="http://schemas.openxmlformats.org/officeDocument/2006/relationships/tags" Target="../tags/tag26.xml"/><Relationship Id="rId17" Type="http://schemas.openxmlformats.org/officeDocument/2006/relationships/image" Target="../media/image30.emf"/><Relationship Id="rId2" Type="http://schemas.openxmlformats.org/officeDocument/2006/relationships/tags" Target="../tags/tag16.xml"/><Relationship Id="rId16" Type="http://schemas.openxmlformats.org/officeDocument/2006/relationships/oleObject" Target="../embeddings/oleObject8.bin"/><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tags" Target="../tags/tag25.xml"/><Relationship Id="rId5" Type="http://schemas.openxmlformats.org/officeDocument/2006/relationships/tags" Target="../tags/tag19.xml"/><Relationship Id="rId15" Type="http://schemas.openxmlformats.org/officeDocument/2006/relationships/notesSlide" Target="../notesSlides/notesSlide1.xml"/><Relationship Id="rId10" Type="http://schemas.openxmlformats.org/officeDocument/2006/relationships/tags" Target="../tags/tag24.xml"/><Relationship Id="rId4" Type="http://schemas.openxmlformats.org/officeDocument/2006/relationships/tags" Target="../tags/tag18.xml"/><Relationship Id="rId9" Type="http://schemas.openxmlformats.org/officeDocument/2006/relationships/tags" Target="../tags/tag23.xml"/><Relationship Id="rId14"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8" Type="http://schemas.openxmlformats.org/officeDocument/2006/relationships/tags" Target="../tags/tag35.xml"/><Relationship Id="rId13" Type="http://schemas.openxmlformats.org/officeDocument/2006/relationships/tags" Target="../tags/tag40.xml"/><Relationship Id="rId3" Type="http://schemas.openxmlformats.org/officeDocument/2006/relationships/tags" Target="../tags/tag30.xml"/><Relationship Id="rId7" Type="http://schemas.openxmlformats.org/officeDocument/2006/relationships/tags" Target="../tags/tag34.xml"/><Relationship Id="rId12" Type="http://schemas.openxmlformats.org/officeDocument/2006/relationships/tags" Target="../tags/tag39.xml"/><Relationship Id="rId17" Type="http://schemas.openxmlformats.org/officeDocument/2006/relationships/chart" Target="../charts/chart1.xml"/><Relationship Id="rId2" Type="http://schemas.openxmlformats.org/officeDocument/2006/relationships/tags" Target="../tags/tag29.xml"/><Relationship Id="rId16" Type="http://schemas.openxmlformats.org/officeDocument/2006/relationships/image" Target="../media/image31.emf"/><Relationship Id="rId1" Type="http://schemas.openxmlformats.org/officeDocument/2006/relationships/tags" Target="../tags/tag28.xml"/><Relationship Id="rId6" Type="http://schemas.openxmlformats.org/officeDocument/2006/relationships/tags" Target="../tags/tag33.xml"/><Relationship Id="rId11" Type="http://schemas.openxmlformats.org/officeDocument/2006/relationships/tags" Target="../tags/tag38.xml"/><Relationship Id="rId5" Type="http://schemas.openxmlformats.org/officeDocument/2006/relationships/tags" Target="../tags/tag32.xml"/><Relationship Id="rId15" Type="http://schemas.openxmlformats.org/officeDocument/2006/relationships/oleObject" Target="../embeddings/oleObject9.bin"/><Relationship Id="rId10" Type="http://schemas.openxmlformats.org/officeDocument/2006/relationships/tags" Target="../tags/tag37.xml"/><Relationship Id="rId4" Type="http://schemas.openxmlformats.org/officeDocument/2006/relationships/tags" Target="../tags/tag31.xml"/><Relationship Id="rId9" Type="http://schemas.openxmlformats.org/officeDocument/2006/relationships/tags" Target="../tags/tag36.xml"/><Relationship Id="rId14"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2.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5.xml"/><Relationship Id="rId5" Type="http://schemas.openxmlformats.org/officeDocument/2006/relationships/image" Target="../media/image34.png"/><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5.png"/><Relationship Id="rId1" Type="http://schemas.openxmlformats.org/officeDocument/2006/relationships/slideLayout" Target="../slideLayouts/slideLayout25.xml"/><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tags" Target="../tags/tag48.xml"/><Relationship Id="rId13" Type="http://schemas.openxmlformats.org/officeDocument/2006/relationships/oleObject" Target="../embeddings/oleObject10.bin"/><Relationship Id="rId3" Type="http://schemas.openxmlformats.org/officeDocument/2006/relationships/tags" Target="../tags/tag43.xml"/><Relationship Id="rId7" Type="http://schemas.openxmlformats.org/officeDocument/2006/relationships/tags" Target="../tags/tag47.xml"/><Relationship Id="rId12" Type="http://schemas.openxmlformats.org/officeDocument/2006/relationships/slideLayout" Target="../slideLayouts/slideLayout25.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tags" Target="../tags/tag46.xml"/><Relationship Id="rId11" Type="http://schemas.openxmlformats.org/officeDocument/2006/relationships/tags" Target="../tags/tag51.xml"/><Relationship Id="rId5" Type="http://schemas.openxmlformats.org/officeDocument/2006/relationships/tags" Target="../tags/tag45.xml"/><Relationship Id="rId15" Type="http://schemas.openxmlformats.org/officeDocument/2006/relationships/image" Target="../media/image38.png"/><Relationship Id="rId10" Type="http://schemas.openxmlformats.org/officeDocument/2006/relationships/tags" Target="../tags/tag50.xml"/><Relationship Id="rId4" Type="http://schemas.openxmlformats.org/officeDocument/2006/relationships/tags" Target="../tags/tag44.xml"/><Relationship Id="rId9" Type="http://schemas.openxmlformats.org/officeDocument/2006/relationships/tags" Target="../tags/tag49.xml"/><Relationship Id="rId14" Type="http://schemas.openxmlformats.org/officeDocument/2006/relationships/image" Target="../media/image3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83981-0676-B4BE-E2C1-016DCD399BF1}"/>
              </a:ext>
            </a:extLst>
          </p:cNvPr>
          <p:cNvSpPr>
            <a:spLocks noGrp="1"/>
          </p:cNvSpPr>
          <p:nvPr>
            <p:ph type="ctrTitle"/>
          </p:nvPr>
        </p:nvSpPr>
        <p:spPr>
          <a:xfrm>
            <a:off x="2047492" y="2896741"/>
            <a:ext cx="7129797" cy="676275"/>
          </a:xfrm>
        </p:spPr>
        <p:txBody>
          <a:bodyPr lIns="91440" tIns="45720" rIns="91440" bIns="45720" anchor="b">
            <a:normAutofit fontScale="90000"/>
          </a:bodyPr>
          <a:lstStyle/>
          <a:p>
            <a:pPr marL="717550" lvl="1" indent="-271145" algn="l">
              <a:spcAft>
                <a:spcPct val="0"/>
              </a:spcAft>
            </a:pPr>
            <a:br>
              <a:rPr lang="en-ZA" dirty="0">
                <a:solidFill>
                  <a:schemeClr val="bg1"/>
                </a:solidFill>
                <a:latin typeface="+mj-lt"/>
                <a:ea typeface="+mj-ea"/>
              </a:rPr>
            </a:br>
            <a:br>
              <a:rPr lang="en-ZA" dirty="0">
                <a:solidFill>
                  <a:schemeClr val="bg1"/>
                </a:solidFill>
                <a:latin typeface="+mj-lt"/>
                <a:ea typeface="+mj-ea"/>
              </a:rPr>
            </a:br>
            <a:r>
              <a:rPr lang="en-US" sz="3100" b="1" dirty="0">
                <a:solidFill>
                  <a:schemeClr val="bg1"/>
                </a:solidFill>
                <a:latin typeface="Arial"/>
                <a:cs typeface="Arial"/>
              </a:rPr>
              <a:t>Eskom Demand Side Management</a:t>
            </a:r>
            <a:br>
              <a:rPr lang="en-US" sz="3100" b="1" dirty="0">
                <a:solidFill>
                  <a:schemeClr val="bg1"/>
                </a:solidFill>
                <a:latin typeface="Arial"/>
                <a:cs typeface="Arial"/>
              </a:rPr>
            </a:br>
            <a:br>
              <a:rPr lang="en-US" sz="1200" b="1" dirty="0">
                <a:solidFill>
                  <a:schemeClr val="bg1"/>
                </a:solidFill>
                <a:latin typeface="Arial"/>
                <a:cs typeface="Arial"/>
              </a:rPr>
            </a:br>
            <a:r>
              <a:rPr lang="en-US" sz="2700" b="1" i="1" dirty="0">
                <a:solidFill>
                  <a:schemeClr val="bg2">
                    <a:lumMod val="50000"/>
                  </a:schemeClr>
                </a:solidFill>
                <a:latin typeface="Arial"/>
                <a:cs typeface="Arial"/>
              </a:rPr>
              <a:t>How can it sustainably be implemented for the benefit of the economy?</a:t>
            </a:r>
            <a:br>
              <a:rPr lang="en-US" sz="3100" b="1" dirty="0">
                <a:solidFill>
                  <a:schemeClr val="bg2">
                    <a:lumMod val="50000"/>
                  </a:schemeClr>
                </a:solidFill>
                <a:latin typeface="Arial"/>
                <a:cs typeface="Arial"/>
              </a:rPr>
            </a:br>
            <a:endParaRPr lang="en-ZA" sz="2000" dirty="0">
              <a:solidFill>
                <a:schemeClr val="bg2">
                  <a:lumMod val="50000"/>
                </a:schemeClr>
              </a:solidFill>
              <a:cs typeface="Arial"/>
            </a:endParaRPr>
          </a:p>
          <a:p>
            <a:pPr marL="717550" lvl="1" indent="-271145" algn="ctr">
              <a:lnSpc>
                <a:spcPct val="150000"/>
              </a:lnSpc>
              <a:spcAft>
                <a:spcPct val="0"/>
              </a:spcAft>
            </a:pPr>
            <a:endParaRPr lang="en-ZA" sz="2000" b="1" dirty="0">
              <a:solidFill>
                <a:schemeClr val="bg1"/>
              </a:solidFill>
              <a:cs typeface="Arial"/>
            </a:endParaRPr>
          </a:p>
          <a:p>
            <a:endParaRPr lang="en-ZA" sz="2000" dirty="0"/>
          </a:p>
        </p:txBody>
      </p:sp>
      <p:sp>
        <p:nvSpPr>
          <p:cNvPr id="3" name="Subtitle 2">
            <a:extLst>
              <a:ext uri="{FF2B5EF4-FFF2-40B4-BE49-F238E27FC236}">
                <a16:creationId xmlns:a16="http://schemas.microsoft.com/office/drawing/2014/main" id="{D8BACADA-DE41-379E-EBA9-025F5F59D21B}"/>
              </a:ext>
            </a:extLst>
          </p:cNvPr>
          <p:cNvSpPr>
            <a:spLocks noGrp="1"/>
          </p:cNvSpPr>
          <p:nvPr>
            <p:ph type="subTitle" idx="1"/>
          </p:nvPr>
        </p:nvSpPr>
        <p:spPr>
          <a:xfrm>
            <a:off x="3567015" y="2740998"/>
            <a:ext cx="5471626" cy="365126"/>
          </a:xfrm>
        </p:spPr>
        <p:txBody>
          <a:bodyPr lIns="91440" tIns="45720" rIns="91440" bIns="45720" anchor="t">
            <a:noAutofit/>
          </a:bodyPr>
          <a:lstStyle/>
          <a:p>
            <a:pPr>
              <a:lnSpc>
                <a:spcPct val="100000"/>
              </a:lnSpc>
              <a:spcBef>
                <a:spcPts val="0"/>
              </a:spcBef>
            </a:pPr>
            <a:r>
              <a:rPr lang="en-US" sz="1800" dirty="0">
                <a:cs typeface="Arial"/>
              </a:rPr>
              <a:t>Malcolm Van Harte</a:t>
            </a:r>
          </a:p>
          <a:p>
            <a:pPr>
              <a:lnSpc>
                <a:spcPct val="100000"/>
              </a:lnSpc>
              <a:spcBef>
                <a:spcPts val="0"/>
              </a:spcBef>
            </a:pPr>
            <a:r>
              <a:rPr lang="en-US" sz="1800" dirty="0">
                <a:cs typeface="Arial"/>
              </a:rPr>
              <a:t>Senior Manager - SMART GRID &amp; TELECOM</a:t>
            </a:r>
          </a:p>
          <a:p>
            <a:pPr>
              <a:lnSpc>
                <a:spcPct val="100000"/>
              </a:lnSpc>
              <a:spcBef>
                <a:spcPts val="0"/>
              </a:spcBef>
            </a:pPr>
            <a:r>
              <a:rPr lang="en-US" sz="1800" dirty="0">
                <a:cs typeface="Arial"/>
              </a:rPr>
              <a:t>NECOM co-chair Workstream 5</a:t>
            </a:r>
          </a:p>
          <a:p>
            <a:pPr>
              <a:lnSpc>
                <a:spcPct val="100000"/>
              </a:lnSpc>
              <a:spcBef>
                <a:spcPts val="0"/>
              </a:spcBef>
            </a:pPr>
            <a:endParaRPr lang="en-US" sz="1800" dirty="0">
              <a:cs typeface="Arial"/>
            </a:endParaRPr>
          </a:p>
        </p:txBody>
      </p:sp>
      <p:pic>
        <p:nvPicPr>
          <p:cNvPr id="10" name="Picture Placeholder 9">
            <a:extLst>
              <a:ext uri="{FF2B5EF4-FFF2-40B4-BE49-F238E27FC236}">
                <a16:creationId xmlns:a16="http://schemas.microsoft.com/office/drawing/2014/main" id="{E5F77460-8E9F-1567-7170-702027539AA5}"/>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a:fillRect/>
          </a:stretch>
        </p:blipFill>
        <p:spPr/>
      </p:pic>
      <p:pic>
        <p:nvPicPr>
          <p:cNvPr id="14" name="Picture Placeholder 13">
            <a:extLst>
              <a:ext uri="{FF2B5EF4-FFF2-40B4-BE49-F238E27FC236}">
                <a16:creationId xmlns:a16="http://schemas.microsoft.com/office/drawing/2014/main" id="{22F19F1E-CB43-D25A-2C75-6E321D77C0C4}"/>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6" name="TextBox 5">
            <a:extLst>
              <a:ext uri="{FF2B5EF4-FFF2-40B4-BE49-F238E27FC236}">
                <a16:creationId xmlns:a16="http://schemas.microsoft.com/office/drawing/2014/main" id="{892E2D13-7D91-83CC-807F-B66CAB5C7F45}"/>
              </a:ext>
            </a:extLst>
          </p:cNvPr>
          <p:cNvSpPr txBox="1"/>
          <p:nvPr/>
        </p:nvSpPr>
        <p:spPr>
          <a:xfrm>
            <a:off x="6302828" y="3510642"/>
            <a:ext cx="2351314" cy="3265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Clr>
                <a:schemeClr val="bg1">
                  <a:lumMod val="50000"/>
                </a:schemeClr>
              </a:buClr>
              <a:buFont typeface="Wingdings" panose="05000000000000000000" pitchFamily="2" charset="2"/>
              <a:buChar char="§"/>
            </a:pPr>
            <a:endParaRPr lang="en-US" sz="1400" err="1"/>
          </a:p>
        </p:txBody>
      </p:sp>
      <p:sp>
        <p:nvSpPr>
          <p:cNvPr id="7" name="TextBox 6">
            <a:extLst>
              <a:ext uri="{FF2B5EF4-FFF2-40B4-BE49-F238E27FC236}">
                <a16:creationId xmlns:a16="http://schemas.microsoft.com/office/drawing/2014/main" id="{16180F38-ABCF-4544-179C-DDB2F0E2DC9F}"/>
              </a:ext>
            </a:extLst>
          </p:cNvPr>
          <p:cNvSpPr txBox="1"/>
          <p:nvPr/>
        </p:nvSpPr>
        <p:spPr>
          <a:xfrm>
            <a:off x="6732240" y="364531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bg1">
                  <a:lumMod val="50000"/>
                </a:schemeClr>
              </a:buClr>
              <a:buFont typeface="Wingdings" panose="05000000000000000000" pitchFamily="2" charset="2"/>
            </a:pPr>
            <a:r>
              <a:rPr lang="en-ZA" dirty="0">
                <a:solidFill>
                  <a:srgbClr val="FFFFFF"/>
                </a:solidFill>
              </a:rPr>
              <a:t>October 2023, Rev03 </a:t>
            </a:r>
            <a:endParaRPr lang="en-US" dirty="0"/>
          </a:p>
        </p:txBody>
      </p:sp>
      <p:pic>
        <p:nvPicPr>
          <p:cNvPr id="5" name="Picture 4">
            <a:extLst>
              <a:ext uri="{FF2B5EF4-FFF2-40B4-BE49-F238E27FC236}">
                <a16:creationId xmlns:a16="http://schemas.microsoft.com/office/drawing/2014/main" id="{127CAF32-5E66-E1DD-4AD9-4378FFDB8875}"/>
              </a:ext>
            </a:extLst>
          </p:cNvPr>
          <p:cNvPicPr>
            <a:picLocks noChangeAspect="1"/>
          </p:cNvPicPr>
          <p:nvPr/>
        </p:nvPicPr>
        <p:blipFill>
          <a:blip r:embed="rId4"/>
          <a:stretch>
            <a:fillRect/>
          </a:stretch>
        </p:blipFill>
        <p:spPr>
          <a:xfrm>
            <a:off x="179512" y="134624"/>
            <a:ext cx="2540131" cy="1073205"/>
          </a:xfrm>
          <a:prstGeom prst="rect">
            <a:avLst/>
          </a:prstGeom>
        </p:spPr>
      </p:pic>
    </p:spTree>
    <p:extLst>
      <p:ext uri="{BB962C8B-B14F-4D97-AF65-F5344CB8AC3E}">
        <p14:creationId xmlns:p14="http://schemas.microsoft.com/office/powerpoint/2010/main" val="3653783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B1ACD-8DB2-4543-84DC-AC972D0C962F}"/>
              </a:ext>
            </a:extLst>
          </p:cNvPr>
          <p:cNvSpPr>
            <a:spLocks noGrp="1"/>
          </p:cNvSpPr>
          <p:nvPr>
            <p:ph type="title"/>
          </p:nvPr>
        </p:nvSpPr>
        <p:spPr/>
        <p:txBody>
          <a:bodyPr/>
          <a:lstStyle/>
          <a:p>
            <a:r>
              <a:rPr lang="en-US" dirty="0"/>
              <a:t>NECOM Structure</a:t>
            </a:r>
            <a:endParaRPr lang="en-ZA" dirty="0"/>
          </a:p>
        </p:txBody>
      </p:sp>
      <p:pic>
        <p:nvPicPr>
          <p:cNvPr id="7" name="Content Placeholder 6">
            <a:extLst>
              <a:ext uri="{FF2B5EF4-FFF2-40B4-BE49-F238E27FC236}">
                <a16:creationId xmlns:a16="http://schemas.microsoft.com/office/drawing/2014/main" id="{647BBDA4-6D9C-4AF1-9CDE-CB7C291A4E01}"/>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14519" y="908447"/>
            <a:ext cx="9143999" cy="5041106"/>
          </a:xfrm>
        </p:spPr>
      </p:pic>
      <p:sp>
        <p:nvSpPr>
          <p:cNvPr id="4" name="Date Placeholder 3">
            <a:extLst>
              <a:ext uri="{FF2B5EF4-FFF2-40B4-BE49-F238E27FC236}">
                <a16:creationId xmlns:a16="http://schemas.microsoft.com/office/drawing/2014/main" id="{53706274-E148-4D75-A243-B1967F473590}"/>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defRPr/>
            </a:pPr>
            <a:fld id="{3C657B1C-3B1A-4161-AAD2-FAE221D33B09}" type="datetimeFigureOut">
              <a:rPr lang="en-ZA" smtClean="0"/>
              <a:pPr defTabSz="685800" fontAlgn="auto">
                <a:spcBef>
                  <a:spcPts val="0"/>
                </a:spcBef>
                <a:spcAft>
                  <a:spcPts val="0"/>
                </a:spcAft>
                <a:defRPr/>
              </a:pPr>
              <a:t>2023/10/11</a:t>
            </a:fld>
            <a:endParaRPr lang="en-ZA" altLang="en-US" sz="900">
              <a:solidFill>
                <a:prstClr val="black">
                  <a:tint val="75000"/>
                </a:prstClr>
              </a:solidFill>
              <a:latin typeface="Calibri" panose="020F0502020204030204"/>
              <a:cs typeface="+mn-cs"/>
            </a:endParaRPr>
          </a:p>
        </p:txBody>
      </p:sp>
      <p:sp>
        <p:nvSpPr>
          <p:cNvPr id="5" name="Slide Number Placeholder 4">
            <a:extLst>
              <a:ext uri="{FF2B5EF4-FFF2-40B4-BE49-F238E27FC236}">
                <a16:creationId xmlns:a16="http://schemas.microsoft.com/office/drawing/2014/main" id="{8110D47D-0E5E-43BB-ADDC-995B61AF6A58}"/>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685800" fontAlgn="auto">
              <a:spcBef>
                <a:spcPts val="0"/>
              </a:spcBef>
              <a:spcAft>
                <a:spcPts val="0"/>
              </a:spcAft>
              <a:defRPr/>
            </a:pPr>
            <a:fld id="{B8E1065F-17AF-4887-ABAC-F14E886B0A4E}" type="slidenum">
              <a:rPr lang="en-ZA" smtClean="0"/>
              <a:pPr algn="r" defTabSz="685800" fontAlgn="auto">
                <a:spcBef>
                  <a:spcPts val="0"/>
                </a:spcBef>
                <a:spcAft>
                  <a:spcPts val="0"/>
                </a:spcAft>
                <a:defRPr/>
              </a:pPr>
              <a:t>10</a:t>
            </a:fld>
            <a:endParaRPr lang="en-ZA" altLang="en-US" sz="900" dirty="0">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3200734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39F173C-05CF-C88D-CAC3-788ABA193B16}"/>
              </a:ext>
            </a:extLst>
          </p:cNvPr>
          <p:cNvSpPr/>
          <p:nvPr/>
        </p:nvSpPr>
        <p:spPr>
          <a:xfrm>
            <a:off x="-1" y="1491470"/>
            <a:ext cx="9153346" cy="13311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ZA" sz="1350">
              <a:solidFill>
                <a:srgbClr val="FFFFFF"/>
              </a:solidFill>
              <a:latin typeface="Arial" panose="020B0604020202020204"/>
            </a:endParaRPr>
          </a:p>
        </p:txBody>
      </p:sp>
      <p:pic>
        <p:nvPicPr>
          <p:cNvPr id="23" name="Picture 22">
            <a:extLst>
              <a:ext uri="{FF2B5EF4-FFF2-40B4-BE49-F238E27FC236}">
                <a16:creationId xmlns:a16="http://schemas.microsoft.com/office/drawing/2014/main" id="{A2FFD61F-6978-814B-9288-2E6EE151306C}"/>
              </a:ext>
            </a:extLst>
          </p:cNvPr>
          <p:cNvPicPr>
            <a:picLocks noChangeAspect="1"/>
          </p:cNvPicPr>
          <p:nvPr/>
        </p:nvPicPr>
        <p:blipFill rotWithShape="1">
          <a:blip r:embed="rId2"/>
          <a:srcRect l="9959" t="-9928" r="3389" b="33075"/>
          <a:stretch/>
        </p:blipFill>
        <p:spPr>
          <a:xfrm>
            <a:off x="-9347" y="0"/>
            <a:ext cx="9153347" cy="6858000"/>
          </a:xfrm>
          <a:prstGeom prst="rect">
            <a:avLst/>
          </a:prstGeom>
        </p:spPr>
      </p:pic>
      <p:sp>
        <p:nvSpPr>
          <p:cNvPr id="12" name="Rectangle 11">
            <a:extLst>
              <a:ext uri="{FF2B5EF4-FFF2-40B4-BE49-F238E27FC236}">
                <a16:creationId xmlns:a16="http://schemas.microsoft.com/office/drawing/2014/main" id="{530CDB0F-CE07-24EA-468B-814565A25642}"/>
              </a:ext>
            </a:extLst>
          </p:cNvPr>
          <p:cNvSpPr/>
          <p:nvPr/>
        </p:nvSpPr>
        <p:spPr>
          <a:xfrm>
            <a:off x="1203064" y="1362865"/>
            <a:ext cx="6966498" cy="2100575"/>
          </a:xfrm>
          <a:prstGeom prst="rect">
            <a:avLst/>
          </a:prstGeom>
          <a:noFill/>
          <a:effectLst/>
        </p:spPr>
        <p:txBody>
          <a:bodyPr wrap="square" lIns="68580" tIns="34290" rIns="68580" bIns="34290">
            <a:spAutoFit/>
          </a:bodyPr>
          <a:lstStyle/>
          <a:p>
            <a:pPr algn="ctr" defTabSz="685800" fontAlgn="auto">
              <a:spcBef>
                <a:spcPts val="0"/>
              </a:spcBef>
              <a:spcAft>
                <a:spcPts val="0"/>
              </a:spcAft>
              <a:defRPr/>
            </a:pPr>
            <a:r>
              <a:rPr lang="en-US" sz="6600" b="1" dirty="0">
                <a:ln w="10160">
                  <a:noFill/>
                  <a:prstDash val="solid"/>
                </a:ln>
                <a:solidFill>
                  <a:srgbClr val="FFFFFF"/>
                </a:solidFill>
                <a:effectLst>
                  <a:outerShdw blurRad="38100" dist="22860" dir="5400000" algn="tl" rotWithShape="0">
                    <a:srgbClr val="000000">
                      <a:alpha val="30000"/>
                    </a:srgbClr>
                  </a:outerShdw>
                </a:effectLst>
                <a:latin typeface="Gill Sans MT" panose="020B0502020104020203" pitchFamily="34" charset="0"/>
                <a:ea typeface="Lato" panose="020F0502020204030203" pitchFamily="34" charset="0"/>
                <a:cs typeface="Lato" panose="020F0502020204030203" pitchFamily="34" charset="0"/>
              </a:rPr>
              <a:t>Eskom Product and Services</a:t>
            </a:r>
          </a:p>
        </p:txBody>
      </p:sp>
      <p:sp>
        <p:nvSpPr>
          <p:cNvPr id="4" name="Rectangle 3">
            <a:extLst>
              <a:ext uri="{FF2B5EF4-FFF2-40B4-BE49-F238E27FC236}">
                <a16:creationId xmlns:a16="http://schemas.microsoft.com/office/drawing/2014/main" id="{DCD368C6-202C-54A5-EE61-CC46B45D5817}"/>
              </a:ext>
            </a:extLst>
          </p:cNvPr>
          <p:cNvSpPr/>
          <p:nvPr/>
        </p:nvSpPr>
        <p:spPr>
          <a:xfrm>
            <a:off x="1" y="5994144"/>
            <a:ext cx="9143999" cy="459192"/>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srgbClr val="FFFFFF"/>
              </a:solidFill>
              <a:latin typeface="Arial" panose="020B0604020202020204"/>
            </a:endParaRPr>
          </a:p>
        </p:txBody>
      </p:sp>
      <p:sp>
        <p:nvSpPr>
          <p:cNvPr id="8" name="TextBox 6">
            <a:extLst>
              <a:ext uri="{FF2B5EF4-FFF2-40B4-BE49-F238E27FC236}">
                <a16:creationId xmlns:a16="http://schemas.microsoft.com/office/drawing/2014/main" id="{6D4FF86D-B1A4-E1DE-5471-E2A57F329006}"/>
              </a:ext>
            </a:extLst>
          </p:cNvPr>
          <p:cNvSpPr txBox="1"/>
          <p:nvPr/>
        </p:nvSpPr>
        <p:spPr>
          <a:xfrm>
            <a:off x="1500140" y="6011374"/>
            <a:ext cx="7234318" cy="4247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eaLnBrk="0" hangingPunct="0">
              <a:lnSpc>
                <a:spcPct val="90000"/>
              </a:lnSpc>
              <a:spcBef>
                <a:spcPts val="2700"/>
              </a:spcBef>
              <a:buClr>
                <a:srgbClr val="8C7F6D"/>
              </a:buClr>
              <a:defRPr/>
            </a:pPr>
            <a:r>
              <a:rPr lang="en-US" b="1" dirty="0">
                <a:solidFill>
                  <a:srgbClr val="C6BCAE"/>
                </a:solidFill>
                <a:latin typeface="Lato" panose="020F0502020204030203" pitchFamily="34" charset="0"/>
                <a:ea typeface="Lato" panose="020F0502020204030203" pitchFamily="34" charset="0"/>
                <a:cs typeface="Lato" panose="020F0502020204030203" pitchFamily="34" charset="0"/>
              </a:rPr>
              <a:t>Your electricity </a:t>
            </a:r>
            <a:r>
              <a:rPr lang="en-US" sz="2400" b="1" i="1" dirty="0">
                <a:solidFill>
                  <a:srgbClr val="C6BCAE"/>
                </a:solidFill>
                <a:latin typeface="Lato" panose="020F0502020204030203" pitchFamily="34" charset="0"/>
                <a:ea typeface="Lato" panose="020F0502020204030203" pitchFamily="34" charset="0"/>
                <a:cs typeface="Lato" panose="020F0502020204030203" pitchFamily="34" charset="0"/>
              </a:rPr>
              <a:t>trading </a:t>
            </a:r>
            <a:r>
              <a:rPr lang="en-US" b="1" dirty="0">
                <a:solidFill>
                  <a:srgbClr val="C6BCAE"/>
                </a:solidFill>
                <a:latin typeface="Lato" panose="020F0502020204030203" pitchFamily="34" charset="0"/>
                <a:ea typeface="Lato" panose="020F0502020204030203" pitchFamily="34" charset="0"/>
                <a:cs typeface="Lato" panose="020F0502020204030203" pitchFamily="34" charset="0"/>
              </a:rPr>
              <a:t>and </a:t>
            </a:r>
            <a:r>
              <a:rPr lang="en-US" sz="2400" b="1" i="1" dirty="0">
                <a:solidFill>
                  <a:srgbClr val="C6BCAE"/>
                </a:solidFill>
                <a:latin typeface="Lato" panose="020F0502020204030203" pitchFamily="34" charset="0"/>
                <a:ea typeface="Lato" panose="020F0502020204030203" pitchFamily="34" charset="0"/>
                <a:cs typeface="Lato" panose="020F0502020204030203" pitchFamily="34" charset="0"/>
              </a:rPr>
              <a:t>grid</a:t>
            </a:r>
            <a:r>
              <a:rPr lang="en-US" b="1" i="1" dirty="0">
                <a:solidFill>
                  <a:srgbClr val="C6BCAE"/>
                </a:solidFill>
                <a:latin typeface="Lato" panose="020F0502020204030203" pitchFamily="34" charset="0"/>
                <a:ea typeface="Lato" panose="020F0502020204030203" pitchFamily="34" charset="0"/>
                <a:cs typeface="Lato" panose="020F0502020204030203" pitchFamily="34" charset="0"/>
              </a:rPr>
              <a:t> s</a:t>
            </a:r>
            <a:r>
              <a:rPr lang="en-US" b="1" dirty="0">
                <a:solidFill>
                  <a:srgbClr val="C6BCAE"/>
                </a:solidFill>
                <a:latin typeface="Lato" panose="020F0502020204030203" pitchFamily="34" charset="0"/>
                <a:ea typeface="Lato" panose="020F0502020204030203" pitchFamily="34" charset="0"/>
                <a:cs typeface="Lato" panose="020F0502020204030203" pitchFamily="34" charset="0"/>
              </a:rPr>
              <a:t>ervices </a:t>
            </a:r>
            <a:r>
              <a:rPr lang="en-US" sz="2400" b="1" i="1" dirty="0">
                <a:solidFill>
                  <a:srgbClr val="C6BCAE"/>
                </a:solidFill>
                <a:latin typeface="Lato" panose="020F0502020204030203" pitchFamily="34" charset="0"/>
                <a:ea typeface="Lato" panose="020F0502020204030203" pitchFamily="34" charset="0"/>
                <a:cs typeface="Lato" panose="020F0502020204030203" pitchFamily="34" charset="0"/>
              </a:rPr>
              <a:t>partner</a:t>
            </a:r>
          </a:p>
        </p:txBody>
      </p:sp>
      <p:sp>
        <p:nvSpPr>
          <p:cNvPr id="5" name="Title 1">
            <a:extLst>
              <a:ext uri="{FF2B5EF4-FFF2-40B4-BE49-F238E27FC236}">
                <a16:creationId xmlns:a16="http://schemas.microsoft.com/office/drawing/2014/main" id="{8DD0CE76-1647-C02B-A8E5-197A17189621}"/>
              </a:ext>
            </a:extLst>
          </p:cNvPr>
          <p:cNvSpPr txBox="1">
            <a:spLocks/>
          </p:cNvSpPr>
          <p:nvPr/>
        </p:nvSpPr>
        <p:spPr>
          <a:xfrm>
            <a:off x="1520728" y="3987322"/>
            <a:ext cx="7371812" cy="1278400"/>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2800" kern="1200">
                <a:solidFill>
                  <a:schemeClr val="bg1"/>
                </a:solidFill>
                <a:latin typeface="+mj-lt"/>
                <a:ea typeface="+mj-ea"/>
                <a:cs typeface="Arial" panose="020B0604020202020204" pitchFamily="34" charset="0"/>
              </a:defRPr>
            </a:lvl1pPr>
          </a:lstStyle>
          <a:p>
            <a:pPr defTabSz="685800" fontAlgn="auto">
              <a:spcAft>
                <a:spcPts val="0"/>
              </a:spcAft>
              <a:defRPr/>
            </a:pPr>
            <a:r>
              <a:rPr lang="en-US" sz="3300" dirty="0">
                <a:solidFill>
                  <a:srgbClr val="FFFFFF"/>
                </a:solidFill>
                <a:latin typeface="Arial" panose="020B0604020202020204"/>
              </a:rPr>
              <a:t>Let’s add </a:t>
            </a:r>
            <a:br>
              <a:rPr lang="en-US" sz="3300" dirty="0">
                <a:solidFill>
                  <a:srgbClr val="FFFFFF"/>
                </a:solidFill>
                <a:latin typeface="Arial" panose="020B0604020202020204"/>
              </a:rPr>
            </a:br>
            <a:r>
              <a:rPr lang="en-US" sz="4500" dirty="0">
                <a:solidFill>
                  <a:srgbClr val="FFFFFF"/>
                </a:solidFill>
                <a:latin typeface="Arial" panose="020B0604020202020204"/>
              </a:rPr>
              <a:t>more Kilowatt-hours </a:t>
            </a:r>
            <a:br>
              <a:rPr lang="en-US" sz="3300" dirty="0">
                <a:solidFill>
                  <a:srgbClr val="FFFFFF"/>
                </a:solidFill>
                <a:latin typeface="Arial" panose="020B0604020202020204"/>
              </a:rPr>
            </a:br>
            <a:r>
              <a:rPr lang="en-US" sz="3300" dirty="0">
                <a:solidFill>
                  <a:srgbClr val="FFFFFF"/>
                </a:solidFill>
                <a:latin typeface="Arial" panose="020B0604020202020204"/>
              </a:rPr>
              <a:t>to the Grid!</a:t>
            </a:r>
            <a:endParaRPr lang="en-ZA" sz="3300" dirty="0">
              <a:solidFill>
                <a:srgbClr val="FFFFFF"/>
              </a:solidFill>
              <a:latin typeface="Arial" panose="020B0604020202020204"/>
            </a:endParaRPr>
          </a:p>
        </p:txBody>
      </p:sp>
    </p:spTree>
    <p:extLst>
      <p:ext uri="{BB962C8B-B14F-4D97-AF65-F5344CB8AC3E}">
        <p14:creationId xmlns:p14="http://schemas.microsoft.com/office/powerpoint/2010/main" val="2676949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28C8B35-4678-FECD-3534-9B89F1D020B7}"/>
              </a:ext>
            </a:extLst>
          </p:cNvPr>
          <p:cNvGraphicFramePr>
            <a:graphicFrameLocks noChangeAspect="1"/>
          </p:cNvGraphicFramePr>
          <p:nvPr>
            <p:custDataLst>
              <p:tags r:id="rId1"/>
            </p:custDataLst>
          </p:nvPr>
        </p:nvGraphicFramePr>
        <p:xfrm>
          <a:off x="1191" y="858441"/>
          <a:ext cx="1191" cy="1191"/>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7" name="Object 6" hidden="1">
                        <a:extLst>
                          <a:ext uri="{FF2B5EF4-FFF2-40B4-BE49-F238E27FC236}">
                            <a16:creationId xmlns:a16="http://schemas.microsoft.com/office/drawing/2014/main" id="{328C8B35-4678-FECD-3534-9B89F1D020B7}"/>
                          </a:ext>
                        </a:extLst>
                      </p:cNvPr>
                      <p:cNvPicPr/>
                      <p:nvPr/>
                    </p:nvPicPr>
                    <p:blipFill>
                      <a:blip r:embed="rId4"/>
                      <a:stretch>
                        <a:fillRect/>
                      </a:stretch>
                    </p:blipFill>
                    <p:spPr>
                      <a:xfrm>
                        <a:off x="1191" y="858441"/>
                        <a:ext cx="1191" cy="1191"/>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D6EB16E-EB8A-E11E-92B4-24253E78DC0F}"/>
              </a:ext>
            </a:extLst>
          </p:cNvPr>
          <p:cNvSpPr>
            <a:spLocks noGrp="1"/>
          </p:cNvSpPr>
          <p:nvPr>
            <p:ph type="title"/>
          </p:nvPr>
        </p:nvSpPr>
        <p:spPr/>
        <p:txBody>
          <a:bodyPr vert="horz">
            <a:normAutofit/>
          </a:bodyPr>
          <a:lstStyle/>
          <a:p>
            <a:r>
              <a:rPr lang="en-US" sz="2100" b="1" dirty="0"/>
              <a:t>Distribution Demand Management </a:t>
            </a:r>
            <a:r>
              <a:rPr lang="en-US" sz="2100" b="1" dirty="0" err="1"/>
              <a:t>Programme</a:t>
            </a:r>
            <a:endParaRPr lang="en-US" sz="2100" b="1" dirty="0"/>
          </a:p>
        </p:txBody>
      </p:sp>
      <p:sp>
        <p:nvSpPr>
          <p:cNvPr id="30" name="Rectangle 5">
            <a:extLst>
              <a:ext uri="{FF2B5EF4-FFF2-40B4-BE49-F238E27FC236}">
                <a16:creationId xmlns:a16="http://schemas.microsoft.com/office/drawing/2014/main" id="{90E907F3-9E02-30D9-9D08-4A393E390D09}"/>
              </a:ext>
            </a:extLst>
          </p:cNvPr>
          <p:cNvSpPr txBox="1">
            <a:spLocks/>
          </p:cNvSpPr>
          <p:nvPr/>
        </p:nvSpPr>
        <p:spPr bwMode="gray">
          <a:xfrm>
            <a:off x="2411760" y="1097943"/>
            <a:ext cx="6732239" cy="963198"/>
          </a:xfrm>
          <a:prstGeom prst="rect">
            <a:avLst/>
          </a:prstGeom>
          <a:solidFill>
            <a:schemeClr val="accent1">
              <a:lumMod val="50000"/>
            </a:schemeClr>
          </a:solidFill>
        </p:spPr>
        <p:txBody>
          <a:bodyPr vert="horz" lIns="68580" tIns="34290" rIns="68580" bIns="34290" rtlCol="0" anchor="ctr">
            <a:normAutofit/>
          </a:bodyPr>
          <a:lstStyle>
            <a:lvl1pPr marL="182563" indent="0">
              <a:lnSpc>
                <a:spcPct val="90000"/>
              </a:lnSpc>
              <a:spcBef>
                <a:spcPct val="0"/>
              </a:spcBef>
              <a:buNone/>
              <a:defRPr lang="en-US" sz="3200" b="1" smtClean="0">
                <a:solidFill>
                  <a:schemeClr val="bg1"/>
                </a:solidFill>
                <a:ea typeface="+mj-ea"/>
                <a:cs typeface="+mj-cs"/>
              </a:defRPr>
            </a:lvl1pPr>
          </a:lstStyle>
          <a:p>
            <a:pPr marL="136922" defTabSz="685800" fontAlgn="auto">
              <a:spcAft>
                <a:spcPts val="0"/>
              </a:spcAft>
              <a:defRPr/>
            </a:pPr>
            <a:r>
              <a:rPr lang="en-US" sz="1400" dirty="0">
                <a:solidFill>
                  <a:prstClr val="white"/>
                </a:solidFill>
                <a:latin typeface="Calibri" panose="020F0502020204030204"/>
              </a:rPr>
              <a:t>The current DDMP follows a performance contracting approach. Awarded contracts are provided with an incentive (Rand/MW or Cents/kWh) for achieved demand and/or energy reduction during specified periods. Incentive rebates are  paid quarterly (eight quarters) for the savings </a:t>
            </a:r>
            <a:r>
              <a:rPr lang="en-US" sz="1400" dirty="0" err="1">
                <a:solidFill>
                  <a:prstClr val="white"/>
                </a:solidFill>
                <a:latin typeface="Calibri" panose="020F0502020204030204"/>
              </a:rPr>
              <a:t>realised</a:t>
            </a:r>
            <a:r>
              <a:rPr lang="en-US" sz="1400" dirty="0">
                <a:solidFill>
                  <a:prstClr val="white"/>
                </a:solidFill>
                <a:latin typeface="Calibri" panose="020F0502020204030204"/>
              </a:rPr>
              <a:t> over a 24-month sustainability term. </a:t>
            </a:r>
            <a:endParaRPr lang="en-ZA" sz="1400" dirty="0">
              <a:solidFill>
                <a:prstClr val="white"/>
              </a:solidFill>
              <a:latin typeface="Calibri" panose="020F0502020204030204"/>
            </a:endParaRPr>
          </a:p>
        </p:txBody>
      </p:sp>
      <p:pic>
        <p:nvPicPr>
          <p:cNvPr id="4" name="Picture 2" descr="https://www.eskom.co.za/distribution/wp-content/uploads/2023/04/mainbannerG-1024x253.png">
            <a:extLst>
              <a:ext uri="{FF2B5EF4-FFF2-40B4-BE49-F238E27FC236}">
                <a16:creationId xmlns:a16="http://schemas.microsoft.com/office/drawing/2014/main" id="{78788643-A1A9-E163-A3C7-147993C838E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 y="-11673"/>
            <a:ext cx="7405093" cy="115732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8A6B624C-8B19-3419-C66F-24D09E0E8551}"/>
              </a:ext>
            </a:extLst>
          </p:cNvPr>
          <p:cNvPicPr>
            <a:picLocks noChangeAspect="1"/>
          </p:cNvPicPr>
          <p:nvPr/>
        </p:nvPicPr>
        <p:blipFill>
          <a:blip r:embed="rId6"/>
          <a:stretch>
            <a:fillRect/>
          </a:stretch>
        </p:blipFill>
        <p:spPr>
          <a:xfrm>
            <a:off x="2436436" y="2214466"/>
            <a:ext cx="6742123" cy="4643534"/>
          </a:xfrm>
          <a:prstGeom prst="rect">
            <a:avLst/>
          </a:prstGeom>
        </p:spPr>
      </p:pic>
      <p:pic>
        <p:nvPicPr>
          <p:cNvPr id="26" name="Picture 25">
            <a:extLst>
              <a:ext uri="{FF2B5EF4-FFF2-40B4-BE49-F238E27FC236}">
                <a16:creationId xmlns:a16="http://schemas.microsoft.com/office/drawing/2014/main" id="{A0EF6DD2-4B3F-97CA-EB1E-DECA2EC499C2}"/>
              </a:ext>
            </a:extLst>
          </p:cNvPr>
          <p:cNvPicPr>
            <a:picLocks noChangeAspect="1"/>
          </p:cNvPicPr>
          <p:nvPr/>
        </p:nvPicPr>
        <p:blipFill rotWithShape="1">
          <a:blip r:embed="rId7"/>
          <a:srcRect t="6664" r="67754"/>
          <a:stretch/>
        </p:blipFill>
        <p:spPr>
          <a:xfrm>
            <a:off x="-182915" y="1145648"/>
            <a:ext cx="2594676" cy="5712352"/>
          </a:xfrm>
          <a:prstGeom prst="rect">
            <a:avLst/>
          </a:prstGeom>
        </p:spPr>
      </p:pic>
      <p:sp>
        <p:nvSpPr>
          <p:cNvPr id="27" name="Title 1">
            <a:extLst>
              <a:ext uri="{FF2B5EF4-FFF2-40B4-BE49-F238E27FC236}">
                <a16:creationId xmlns:a16="http://schemas.microsoft.com/office/drawing/2014/main" id="{502160CC-6479-3C3A-1CA2-AB22E5627CEA}"/>
              </a:ext>
            </a:extLst>
          </p:cNvPr>
          <p:cNvSpPr txBox="1">
            <a:spLocks/>
          </p:cNvSpPr>
          <p:nvPr/>
        </p:nvSpPr>
        <p:spPr>
          <a:xfrm>
            <a:off x="-71756" y="3768330"/>
            <a:ext cx="2528039" cy="888510"/>
          </a:xfrm>
          <a:prstGeom prst="rect">
            <a:avLst/>
          </a:prstGeom>
        </p:spPr>
        <p:txBody>
          <a:bodyPr>
            <a:noAutofit/>
          </a:bodyPr>
          <a:lstStyle>
            <a:lvl1pPr algn="l" defTabSz="914400" rtl="0" eaLnBrk="1" latinLnBrk="0" hangingPunct="1">
              <a:lnSpc>
                <a:spcPct val="90000"/>
              </a:lnSpc>
              <a:spcBef>
                <a:spcPct val="0"/>
              </a:spcBef>
              <a:buNone/>
              <a:defRPr sz="2400" kern="1200">
                <a:solidFill>
                  <a:schemeClr val="bg1"/>
                </a:solidFill>
                <a:latin typeface="+mj-lt"/>
                <a:ea typeface="+mj-ea"/>
                <a:cs typeface="+mj-cs"/>
              </a:defRPr>
            </a:lvl1pPr>
          </a:lstStyle>
          <a:p>
            <a:pPr defTabSz="685800" fontAlgn="auto">
              <a:spcAft>
                <a:spcPts val="450"/>
              </a:spcAft>
              <a:defRPr/>
            </a:pPr>
            <a:r>
              <a:rPr lang="en-US" sz="1800" b="1" dirty="0">
                <a:solidFill>
                  <a:srgbClr val="FFFFFF"/>
                </a:solidFill>
                <a:latin typeface="Arial" panose="020B0604020202020204"/>
              </a:rPr>
              <a:t>Distribution Demand </a:t>
            </a:r>
          </a:p>
          <a:p>
            <a:pPr defTabSz="685800" fontAlgn="auto">
              <a:spcAft>
                <a:spcPts val="450"/>
              </a:spcAft>
              <a:defRPr/>
            </a:pPr>
            <a:r>
              <a:rPr lang="en-US" sz="1800" b="1" dirty="0">
                <a:solidFill>
                  <a:srgbClr val="FFFFFF"/>
                </a:solidFill>
                <a:latin typeface="Arial" panose="020B0604020202020204"/>
              </a:rPr>
              <a:t>Management Program</a:t>
            </a:r>
          </a:p>
        </p:txBody>
      </p:sp>
      <p:grpSp>
        <p:nvGrpSpPr>
          <p:cNvPr id="28" name="Group 27">
            <a:extLst>
              <a:ext uri="{FF2B5EF4-FFF2-40B4-BE49-F238E27FC236}">
                <a16:creationId xmlns:a16="http://schemas.microsoft.com/office/drawing/2014/main" id="{3EA87DB1-EBE2-6AEE-B863-99F9A227D122}"/>
              </a:ext>
            </a:extLst>
          </p:cNvPr>
          <p:cNvGrpSpPr/>
          <p:nvPr/>
        </p:nvGrpSpPr>
        <p:grpSpPr>
          <a:xfrm>
            <a:off x="471852" y="1736040"/>
            <a:ext cx="1281095" cy="1178696"/>
            <a:chOff x="4672900" y="1854383"/>
            <a:chExt cx="741680" cy="711200"/>
          </a:xfrm>
        </p:grpSpPr>
        <p:sp>
          <p:nvSpPr>
            <p:cNvPr id="29" name="Oval 28">
              <a:extLst>
                <a:ext uri="{FF2B5EF4-FFF2-40B4-BE49-F238E27FC236}">
                  <a16:creationId xmlns:a16="http://schemas.microsoft.com/office/drawing/2014/main" id="{A873B611-4210-CE5C-C8F2-3C4AD7A15500}"/>
                </a:ext>
              </a:extLst>
            </p:cNvPr>
            <p:cNvSpPr/>
            <p:nvPr/>
          </p:nvSpPr>
          <p:spPr>
            <a:xfrm>
              <a:off x="4672900" y="1854383"/>
              <a:ext cx="741680" cy="711200"/>
            </a:xfrm>
            <a:prstGeom prst="ellipse">
              <a:avLst/>
            </a:prstGeom>
            <a:solidFill>
              <a:srgbClr val="3572B0"/>
            </a:solidFill>
            <a:ln w="9525" cap="rnd" cmpd="sng" algn="ctr">
              <a:noFill/>
              <a:prstDash val="solid"/>
              <a:round/>
              <a:headEnd type="none" w="med" len="med"/>
              <a:tailEnd type="none" w="med" len="med"/>
            </a:ln>
            <a:effectLst>
              <a:outerShdw blurRad="190500" dist="50800" dir="10440000" sx="123000" sy="123000" algn="ctr" rotWithShape="0">
                <a:schemeClr val="bg1"/>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ZA" sz="1050" kern="0" dirty="0" err="1">
                <a:solidFill>
                  <a:srgbClr val="FFFFFF"/>
                </a:solidFill>
                <a:latin typeface="Arial"/>
                <a:cs typeface="+mn-cs"/>
              </a:endParaRPr>
            </a:p>
          </p:txBody>
        </p:sp>
        <p:sp>
          <p:nvSpPr>
            <p:cNvPr id="32" name="TextBox 31">
              <a:extLst>
                <a:ext uri="{FF2B5EF4-FFF2-40B4-BE49-F238E27FC236}">
                  <a16:creationId xmlns:a16="http://schemas.microsoft.com/office/drawing/2014/main" id="{586B91FB-60DB-1BFA-AD97-44B07E2DF8FC}"/>
                </a:ext>
              </a:extLst>
            </p:cNvPr>
            <p:cNvSpPr txBox="1"/>
            <p:nvPr/>
          </p:nvSpPr>
          <p:spPr>
            <a:xfrm>
              <a:off x="4672900" y="1935433"/>
              <a:ext cx="741680" cy="513080"/>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defRPr/>
              </a:pPr>
              <a:r>
                <a:rPr lang="en-US" sz="1500" b="1" kern="0" dirty="0">
                  <a:solidFill>
                    <a:srgbClr val="FFFFFF"/>
                  </a:solidFill>
                  <a:latin typeface="Arial"/>
                  <a:cs typeface="+mn-cs"/>
                </a:rPr>
                <a:t>PRODUCT 1</a:t>
              </a:r>
              <a:endParaRPr lang="en-ZA" sz="1500" b="1" kern="0" dirty="0" err="1">
                <a:solidFill>
                  <a:srgbClr val="FFFFFF"/>
                </a:solidFill>
                <a:latin typeface="Arial"/>
                <a:cs typeface="+mn-cs"/>
              </a:endParaRPr>
            </a:p>
          </p:txBody>
        </p:sp>
      </p:grpSp>
      <p:sp>
        <p:nvSpPr>
          <p:cNvPr id="35" name="TextBox 34">
            <a:extLst>
              <a:ext uri="{FF2B5EF4-FFF2-40B4-BE49-F238E27FC236}">
                <a16:creationId xmlns:a16="http://schemas.microsoft.com/office/drawing/2014/main" id="{52E10765-CB8A-65ED-8AEB-4EA356B8F570}"/>
              </a:ext>
            </a:extLst>
          </p:cNvPr>
          <p:cNvSpPr txBox="1"/>
          <p:nvPr/>
        </p:nvSpPr>
        <p:spPr>
          <a:xfrm>
            <a:off x="7690" y="5204091"/>
            <a:ext cx="2332062" cy="1477328"/>
          </a:xfrm>
          <a:prstGeom prst="rect">
            <a:avLst/>
          </a:prstGeom>
          <a:noFill/>
        </p:spPr>
        <p:txBody>
          <a:bodyPr wrap="square">
            <a:spAutoFit/>
          </a:bodyPr>
          <a:lstStyle/>
          <a:p>
            <a:r>
              <a:rPr lang="en-ZA" b="1" u="sng" dirty="0">
                <a:solidFill>
                  <a:schemeClr val="bg1"/>
                </a:solidFill>
              </a:rPr>
              <a:t>More information: </a:t>
            </a:r>
            <a:r>
              <a:rPr lang="en-ZA" dirty="0">
                <a:solidFill>
                  <a:schemeClr val="bg1"/>
                </a:solidFill>
              </a:rPr>
              <a:t>https://www.eskom.co.za/distribution/demand-management-programme/</a:t>
            </a:r>
          </a:p>
        </p:txBody>
      </p:sp>
    </p:spTree>
    <p:extLst>
      <p:ext uri="{BB962C8B-B14F-4D97-AF65-F5344CB8AC3E}">
        <p14:creationId xmlns:p14="http://schemas.microsoft.com/office/powerpoint/2010/main" val="20727857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27614C0C-32A0-F656-5F51-224577EFBF93}"/>
              </a:ext>
            </a:extLst>
          </p:cNvPr>
          <p:cNvSpPr/>
          <p:nvPr/>
        </p:nvSpPr>
        <p:spPr>
          <a:xfrm>
            <a:off x="0" y="5308192"/>
            <a:ext cx="9144000" cy="479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ZA" sz="1350">
              <a:solidFill>
                <a:srgbClr val="FFFFFF"/>
              </a:solidFill>
              <a:latin typeface="Arial" panose="020B0604020202020204"/>
            </a:endParaRPr>
          </a:p>
        </p:txBody>
      </p:sp>
      <p:pic>
        <p:nvPicPr>
          <p:cNvPr id="36" name="Picture 35">
            <a:extLst>
              <a:ext uri="{FF2B5EF4-FFF2-40B4-BE49-F238E27FC236}">
                <a16:creationId xmlns:a16="http://schemas.microsoft.com/office/drawing/2014/main" id="{B40BDC89-169E-9FE0-130D-365D0FECCE31}"/>
              </a:ext>
            </a:extLst>
          </p:cNvPr>
          <p:cNvPicPr>
            <a:picLocks noChangeAspect="1"/>
          </p:cNvPicPr>
          <p:nvPr/>
        </p:nvPicPr>
        <p:blipFill rotWithShape="1">
          <a:blip r:embed="rId3"/>
          <a:srcRect t="6664" r="67754"/>
          <a:stretch/>
        </p:blipFill>
        <p:spPr>
          <a:xfrm>
            <a:off x="-143475" y="980728"/>
            <a:ext cx="2594676" cy="5877272"/>
          </a:xfrm>
          <a:prstGeom prst="rect">
            <a:avLst/>
          </a:prstGeom>
        </p:spPr>
      </p:pic>
      <p:sp>
        <p:nvSpPr>
          <p:cNvPr id="25" name="Slide Number Placeholder 24">
            <a:extLst>
              <a:ext uri="{FF2B5EF4-FFF2-40B4-BE49-F238E27FC236}">
                <a16:creationId xmlns:a16="http://schemas.microsoft.com/office/drawing/2014/main" id="{138E2C6A-E189-AA60-27A6-1C3688301E52}"/>
              </a:ext>
            </a:extLst>
          </p:cNvPr>
          <p:cNvSpPr>
            <a:spLocks noGrp="1"/>
          </p:cNvSpPr>
          <p:nvPr>
            <p:ph type="sldNum" sz="quarter" idx="4"/>
          </p:nvPr>
        </p:nvSpPr>
        <p:spPr/>
        <p:txBody>
          <a:bodyPr/>
          <a:lstStyle/>
          <a:p>
            <a:pPr defTabSz="685800" fontAlgn="auto">
              <a:spcBef>
                <a:spcPts val="0"/>
              </a:spcBef>
              <a:spcAft>
                <a:spcPts val="0"/>
              </a:spcAft>
              <a:defRPr/>
            </a:pPr>
            <a:fld id="{56B1497D-D85C-49F0-B0C9-9C5FED4EAE9E}" type="slidenum">
              <a:rPr lang="en-ZA">
                <a:solidFill>
                  <a:srgbClr val="003896">
                    <a:tint val="75000"/>
                  </a:srgbClr>
                </a:solidFill>
              </a:rPr>
              <a:pPr defTabSz="685800" fontAlgn="auto">
                <a:spcBef>
                  <a:spcPts val="0"/>
                </a:spcBef>
                <a:spcAft>
                  <a:spcPts val="0"/>
                </a:spcAft>
                <a:defRPr/>
              </a:pPr>
              <a:t>13</a:t>
            </a:fld>
            <a:endParaRPr lang="en-ZA" dirty="0">
              <a:solidFill>
                <a:srgbClr val="003896">
                  <a:tint val="75000"/>
                </a:srgbClr>
              </a:solidFill>
            </a:endParaRPr>
          </a:p>
        </p:txBody>
      </p:sp>
      <p:sp>
        <p:nvSpPr>
          <p:cNvPr id="35" name="Title 34">
            <a:extLst>
              <a:ext uri="{FF2B5EF4-FFF2-40B4-BE49-F238E27FC236}">
                <a16:creationId xmlns:a16="http://schemas.microsoft.com/office/drawing/2014/main" id="{FAA57646-79A6-EB9C-3B54-D8D29367670A}"/>
              </a:ext>
            </a:extLst>
          </p:cNvPr>
          <p:cNvSpPr>
            <a:spLocks noGrp="1"/>
          </p:cNvSpPr>
          <p:nvPr>
            <p:ph type="title"/>
          </p:nvPr>
        </p:nvSpPr>
        <p:spPr>
          <a:xfrm>
            <a:off x="107504" y="236727"/>
            <a:ext cx="7133833" cy="499500"/>
          </a:xfrm>
        </p:spPr>
        <p:txBody>
          <a:bodyPr/>
          <a:lstStyle/>
          <a:p>
            <a:r>
              <a:rPr lang="en-US" sz="2800" b="1" dirty="0"/>
              <a:t>Demand Response</a:t>
            </a:r>
            <a:endParaRPr lang="en-ZA" sz="2800" b="1" dirty="0"/>
          </a:p>
        </p:txBody>
      </p:sp>
      <p:sp>
        <p:nvSpPr>
          <p:cNvPr id="10" name="Title 1">
            <a:extLst>
              <a:ext uri="{FF2B5EF4-FFF2-40B4-BE49-F238E27FC236}">
                <a16:creationId xmlns:a16="http://schemas.microsoft.com/office/drawing/2014/main" id="{EA3E21F4-E1A1-AD44-393B-4B38A3DFE8EF}"/>
              </a:ext>
            </a:extLst>
          </p:cNvPr>
          <p:cNvSpPr txBox="1">
            <a:spLocks/>
          </p:cNvSpPr>
          <p:nvPr/>
        </p:nvSpPr>
        <p:spPr>
          <a:xfrm>
            <a:off x="126852" y="3870802"/>
            <a:ext cx="2528039" cy="888510"/>
          </a:xfrm>
          <a:prstGeom prst="rect">
            <a:avLst/>
          </a:prstGeom>
        </p:spPr>
        <p:txBody>
          <a:bodyPr>
            <a:noAutofit/>
          </a:bodyPr>
          <a:lstStyle>
            <a:lvl1pPr algn="l" defTabSz="914400" rtl="0" eaLnBrk="1" latinLnBrk="0" hangingPunct="1">
              <a:lnSpc>
                <a:spcPct val="90000"/>
              </a:lnSpc>
              <a:spcBef>
                <a:spcPct val="0"/>
              </a:spcBef>
              <a:buNone/>
              <a:defRPr sz="2400" kern="1200">
                <a:solidFill>
                  <a:schemeClr val="bg1"/>
                </a:solidFill>
                <a:latin typeface="+mj-lt"/>
                <a:ea typeface="+mj-ea"/>
                <a:cs typeface="+mj-cs"/>
              </a:defRPr>
            </a:lvl1pPr>
          </a:lstStyle>
          <a:p>
            <a:pPr defTabSz="685800" fontAlgn="auto">
              <a:spcAft>
                <a:spcPts val="450"/>
              </a:spcAft>
              <a:defRPr/>
            </a:pPr>
            <a:r>
              <a:rPr lang="en-US" sz="1800" b="1" dirty="0">
                <a:solidFill>
                  <a:srgbClr val="FFFFFF"/>
                </a:solidFill>
                <a:latin typeface="Arial" panose="020B0604020202020204"/>
              </a:rPr>
              <a:t>Demand Response</a:t>
            </a:r>
          </a:p>
        </p:txBody>
      </p:sp>
      <p:sp>
        <p:nvSpPr>
          <p:cNvPr id="12" name="TextBox 11">
            <a:extLst>
              <a:ext uri="{FF2B5EF4-FFF2-40B4-BE49-F238E27FC236}">
                <a16:creationId xmlns:a16="http://schemas.microsoft.com/office/drawing/2014/main" id="{B69B391E-69B4-3B2E-7587-753D1DC8E789}"/>
              </a:ext>
            </a:extLst>
          </p:cNvPr>
          <p:cNvSpPr txBox="1"/>
          <p:nvPr/>
        </p:nvSpPr>
        <p:spPr>
          <a:xfrm>
            <a:off x="2477449" y="3257014"/>
            <a:ext cx="6666552" cy="3585597"/>
          </a:xfrm>
          <a:prstGeom prst="rect">
            <a:avLst/>
          </a:prstGeom>
          <a:solidFill>
            <a:schemeClr val="bg1"/>
          </a:solidFill>
        </p:spPr>
        <p:txBody>
          <a:bodyPr wrap="square">
            <a:spAutoFit/>
          </a:bodyPr>
          <a:lstStyle/>
          <a:p>
            <a:pPr marL="182563" marR="0" lvl="0" indent="-182563" algn="l" defTabSz="914400" rtl="0" eaLnBrk="1" fontAlgn="auto" latinLnBrk="0" hangingPunct="1">
              <a:spcBef>
                <a:spcPct val="0"/>
              </a:spcBef>
              <a:spcAft>
                <a:spcPts val="300"/>
              </a:spcAft>
              <a:buClrTx/>
              <a:buSzTx/>
              <a:buFont typeface="Arial" panose="020B0604020202020204" pitchFamily="34" charset="0"/>
              <a:buChar char="•"/>
              <a:tabLst/>
              <a:defRPr/>
            </a:pPr>
            <a:r>
              <a:rPr lang="en-US" sz="1400" dirty="0"/>
              <a:t>Eskom is piloting a national demand response </a:t>
            </a:r>
            <a:r>
              <a:rPr lang="en-US" sz="1400" dirty="0" err="1"/>
              <a:t>programme</a:t>
            </a:r>
            <a:r>
              <a:rPr lang="en-US" sz="1400" dirty="0"/>
              <a:t> in the small commercial and residential sector in response to the electricity crisis facing South Africa at present.</a:t>
            </a:r>
          </a:p>
          <a:p>
            <a:pPr marL="182563" marR="0" lvl="0" indent="-182563" algn="l" defTabSz="914400" rtl="0" eaLnBrk="1" fontAlgn="auto" latinLnBrk="0" hangingPunct="1">
              <a:spcBef>
                <a:spcPct val="0"/>
              </a:spcBef>
              <a:spcAft>
                <a:spcPts val="300"/>
              </a:spcAft>
              <a:buClrTx/>
              <a:buSzTx/>
              <a:buFont typeface="Arial" panose="020B0604020202020204" pitchFamily="34" charset="0"/>
              <a:buChar char="•"/>
              <a:tabLst/>
              <a:defRPr/>
            </a:pPr>
            <a:r>
              <a:rPr lang="en-US" sz="1400" dirty="0"/>
              <a:t>The objective of the pilot is to test, among others, the appropriateness of technologies, market uptake, and the implementation and participation in this sector. The pilot will enable Eskom to evaluate projects on an ongoing basis up to 29 September 2023 or until the threshold of 50 MW has been reached, whichever comes first.</a:t>
            </a:r>
          </a:p>
          <a:p>
            <a:pPr marL="182563" marR="0" lvl="0" indent="-182563" algn="l" defTabSz="914400" rtl="0" eaLnBrk="1" fontAlgn="auto" latinLnBrk="0" hangingPunct="1">
              <a:spcBef>
                <a:spcPct val="0"/>
              </a:spcBef>
              <a:spcAft>
                <a:spcPts val="300"/>
              </a:spcAft>
              <a:buClrTx/>
              <a:buSzTx/>
              <a:buFont typeface="Arial" panose="020B0604020202020204" pitchFamily="34" charset="0"/>
              <a:buChar char="•"/>
              <a:tabLst/>
              <a:defRPr/>
            </a:pPr>
            <a:endParaRPr lang="en-US" sz="800" dirty="0"/>
          </a:p>
          <a:p>
            <a:r>
              <a:rPr lang="en-US" sz="1400" b="1" dirty="0"/>
              <a:t>What is offered?</a:t>
            </a:r>
            <a:endParaRPr lang="en-US" sz="1400" dirty="0"/>
          </a:p>
          <a:p>
            <a:pPr marL="182563" indent="-182563" fontAlgn="auto">
              <a:spcAft>
                <a:spcPts val="300"/>
              </a:spcAft>
              <a:buFont typeface="Arial" panose="020B0604020202020204" pitchFamily="34" charset="0"/>
              <a:buChar char="•"/>
              <a:defRPr/>
            </a:pPr>
            <a:r>
              <a:rPr lang="en-US" sz="1400" dirty="0"/>
              <a:t>Qualifying aggregated load providers (ALPs) that meet the demand response criteria will be compensated to reduce aggregated electricity demand when dispatched via Eskom’s system operator.</a:t>
            </a:r>
          </a:p>
          <a:p>
            <a:pPr marL="182563" indent="-182563" fontAlgn="auto">
              <a:spcAft>
                <a:spcPts val="300"/>
              </a:spcAft>
              <a:buFont typeface="Arial" panose="020B0604020202020204" pitchFamily="34" charset="0"/>
              <a:buChar char="•"/>
              <a:defRPr/>
            </a:pPr>
            <a:endParaRPr lang="en-US" sz="800" dirty="0"/>
          </a:p>
          <a:p>
            <a:pPr marL="182563" indent="-182563" fontAlgn="auto">
              <a:spcAft>
                <a:spcPts val="300"/>
              </a:spcAft>
              <a:buFont typeface="Arial" panose="020B0604020202020204" pitchFamily="34" charset="0"/>
              <a:buChar char="•"/>
              <a:defRPr/>
            </a:pPr>
            <a:r>
              <a:rPr lang="en-US" sz="1400" b="1" dirty="0"/>
              <a:t>Energy Rate </a:t>
            </a:r>
            <a:r>
              <a:rPr lang="en-US" sz="1400" dirty="0"/>
              <a:t>= R 2500 / MWh (500 Hours or 2 events per day)</a:t>
            </a:r>
          </a:p>
          <a:p>
            <a:pPr marL="182563" marR="0" lvl="0" indent="-182563" algn="l" defTabSz="914400" rtl="0" eaLnBrk="1" fontAlgn="auto" latinLnBrk="0" hangingPunct="1">
              <a:spcBef>
                <a:spcPct val="0"/>
              </a:spcBef>
              <a:spcAft>
                <a:spcPts val="300"/>
              </a:spcAft>
              <a:buClrTx/>
              <a:buSzTx/>
              <a:buFont typeface="Arial" panose="020B0604020202020204" pitchFamily="34" charset="0"/>
              <a:buChar char="•"/>
              <a:tabLst/>
              <a:defRPr/>
            </a:pPr>
            <a:endParaRPr lang="en-ZA" sz="1400" dirty="0">
              <a:latin typeface="+mn-lt"/>
            </a:endParaRPr>
          </a:p>
        </p:txBody>
      </p:sp>
      <p:grpSp>
        <p:nvGrpSpPr>
          <p:cNvPr id="2" name="Group 1">
            <a:extLst>
              <a:ext uri="{FF2B5EF4-FFF2-40B4-BE49-F238E27FC236}">
                <a16:creationId xmlns:a16="http://schemas.microsoft.com/office/drawing/2014/main" id="{48048611-321C-9974-26D2-246973E8F0BF}"/>
              </a:ext>
            </a:extLst>
          </p:cNvPr>
          <p:cNvGrpSpPr/>
          <p:nvPr/>
        </p:nvGrpSpPr>
        <p:grpSpPr>
          <a:xfrm>
            <a:off x="471852" y="1736040"/>
            <a:ext cx="1281095" cy="1178696"/>
            <a:chOff x="4672900" y="1854383"/>
            <a:chExt cx="741680" cy="711200"/>
          </a:xfrm>
        </p:grpSpPr>
        <p:sp>
          <p:nvSpPr>
            <p:cNvPr id="3" name="Oval 2">
              <a:extLst>
                <a:ext uri="{FF2B5EF4-FFF2-40B4-BE49-F238E27FC236}">
                  <a16:creationId xmlns:a16="http://schemas.microsoft.com/office/drawing/2014/main" id="{002E5D9B-0252-B648-2A36-FEBEDD5AF888}"/>
                </a:ext>
              </a:extLst>
            </p:cNvPr>
            <p:cNvSpPr/>
            <p:nvPr/>
          </p:nvSpPr>
          <p:spPr>
            <a:xfrm>
              <a:off x="4672900" y="1854383"/>
              <a:ext cx="741680" cy="711200"/>
            </a:xfrm>
            <a:prstGeom prst="ellipse">
              <a:avLst/>
            </a:prstGeom>
            <a:solidFill>
              <a:srgbClr val="3572B0"/>
            </a:solidFill>
            <a:ln w="9525" cap="rnd" cmpd="sng" algn="ctr">
              <a:noFill/>
              <a:prstDash val="solid"/>
              <a:round/>
              <a:headEnd type="none" w="med" len="med"/>
              <a:tailEnd type="none" w="med" len="med"/>
            </a:ln>
            <a:effectLst>
              <a:outerShdw blurRad="190500" dist="50800" dir="10440000" sx="123000" sy="123000" algn="ctr" rotWithShape="0">
                <a:schemeClr val="bg1"/>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ZA" sz="1050" kern="0" dirty="0" err="1">
                <a:solidFill>
                  <a:srgbClr val="FFFFFF"/>
                </a:solidFill>
                <a:latin typeface="Arial"/>
                <a:cs typeface="+mn-cs"/>
              </a:endParaRPr>
            </a:p>
          </p:txBody>
        </p:sp>
        <p:sp>
          <p:nvSpPr>
            <p:cNvPr id="4" name="TextBox 3">
              <a:extLst>
                <a:ext uri="{FF2B5EF4-FFF2-40B4-BE49-F238E27FC236}">
                  <a16:creationId xmlns:a16="http://schemas.microsoft.com/office/drawing/2014/main" id="{85D34134-FCA3-6EA3-868C-BDF4CCE70A93}"/>
                </a:ext>
              </a:extLst>
            </p:cNvPr>
            <p:cNvSpPr txBox="1"/>
            <p:nvPr/>
          </p:nvSpPr>
          <p:spPr>
            <a:xfrm>
              <a:off x="4672900" y="1935433"/>
              <a:ext cx="741680" cy="513080"/>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defRPr/>
              </a:pPr>
              <a:r>
                <a:rPr lang="en-US" sz="1500" b="1" kern="0" dirty="0">
                  <a:solidFill>
                    <a:srgbClr val="FFFFFF"/>
                  </a:solidFill>
                  <a:latin typeface="Arial"/>
                  <a:cs typeface="+mn-cs"/>
                </a:rPr>
                <a:t>PRODUCT 2</a:t>
              </a:r>
              <a:endParaRPr lang="en-ZA" sz="1500" b="1" kern="0" dirty="0" err="1">
                <a:solidFill>
                  <a:srgbClr val="FFFFFF"/>
                </a:solidFill>
                <a:latin typeface="Arial"/>
                <a:cs typeface="+mn-cs"/>
              </a:endParaRPr>
            </a:p>
          </p:txBody>
        </p:sp>
      </p:grpSp>
      <p:pic>
        <p:nvPicPr>
          <p:cNvPr id="9" name="Picture 8">
            <a:extLst>
              <a:ext uri="{FF2B5EF4-FFF2-40B4-BE49-F238E27FC236}">
                <a16:creationId xmlns:a16="http://schemas.microsoft.com/office/drawing/2014/main" id="{E4CB0800-195B-69B1-6A33-F9E994466418}"/>
              </a:ext>
            </a:extLst>
          </p:cNvPr>
          <p:cNvPicPr>
            <a:picLocks noChangeAspect="1"/>
          </p:cNvPicPr>
          <p:nvPr/>
        </p:nvPicPr>
        <p:blipFill>
          <a:blip r:embed="rId4"/>
          <a:stretch>
            <a:fillRect/>
          </a:stretch>
        </p:blipFill>
        <p:spPr>
          <a:xfrm>
            <a:off x="3275856" y="998598"/>
            <a:ext cx="4408433" cy="2301022"/>
          </a:xfrm>
          <a:prstGeom prst="rect">
            <a:avLst/>
          </a:prstGeom>
        </p:spPr>
      </p:pic>
      <p:sp>
        <p:nvSpPr>
          <p:cNvPr id="13" name="TextBox 12">
            <a:extLst>
              <a:ext uri="{FF2B5EF4-FFF2-40B4-BE49-F238E27FC236}">
                <a16:creationId xmlns:a16="http://schemas.microsoft.com/office/drawing/2014/main" id="{4DC4CA45-8AB5-8C9F-DE49-3ABEB635ECBA}"/>
              </a:ext>
            </a:extLst>
          </p:cNvPr>
          <p:cNvSpPr txBox="1"/>
          <p:nvPr/>
        </p:nvSpPr>
        <p:spPr>
          <a:xfrm>
            <a:off x="0" y="5088285"/>
            <a:ext cx="2489778" cy="1754326"/>
          </a:xfrm>
          <a:prstGeom prst="rect">
            <a:avLst/>
          </a:prstGeom>
          <a:noFill/>
        </p:spPr>
        <p:txBody>
          <a:bodyPr wrap="square">
            <a:spAutoFit/>
          </a:bodyPr>
          <a:lstStyle/>
          <a:p>
            <a:r>
              <a:rPr lang="en-ZA" b="1" u="sng" dirty="0">
                <a:solidFill>
                  <a:schemeClr val="bg1"/>
                </a:solidFill>
              </a:rPr>
              <a:t>More information:</a:t>
            </a:r>
            <a:endParaRPr lang="en-ZA" dirty="0"/>
          </a:p>
          <a:p>
            <a:r>
              <a:rPr lang="en-ZA" dirty="0">
                <a:solidFill>
                  <a:schemeClr val="bg1"/>
                </a:solidFill>
              </a:rPr>
              <a:t>https://www.eskom.co.za/eskom-divisions/tx/demand-response/demand-reponse-pilot/</a:t>
            </a:r>
          </a:p>
        </p:txBody>
      </p:sp>
    </p:spTree>
    <p:extLst>
      <p:ext uri="{BB962C8B-B14F-4D97-AF65-F5344CB8AC3E}">
        <p14:creationId xmlns:p14="http://schemas.microsoft.com/office/powerpoint/2010/main" val="2062447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27614C0C-32A0-F656-5F51-224577EFBF93}"/>
              </a:ext>
            </a:extLst>
          </p:cNvPr>
          <p:cNvSpPr/>
          <p:nvPr/>
        </p:nvSpPr>
        <p:spPr>
          <a:xfrm>
            <a:off x="0" y="5308192"/>
            <a:ext cx="9144000" cy="479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ZA" sz="1350">
              <a:solidFill>
                <a:srgbClr val="FFFFFF"/>
              </a:solidFill>
              <a:latin typeface="Arial" panose="020B0604020202020204"/>
            </a:endParaRPr>
          </a:p>
        </p:txBody>
      </p:sp>
      <p:pic>
        <p:nvPicPr>
          <p:cNvPr id="36" name="Picture 35">
            <a:extLst>
              <a:ext uri="{FF2B5EF4-FFF2-40B4-BE49-F238E27FC236}">
                <a16:creationId xmlns:a16="http://schemas.microsoft.com/office/drawing/2014/main" id="{B40BDC89-169E-9FE0-130D-365D0FECCE31}"/>
              </a:ext>
            </a:extLst>
          </p:cNvPr>
          <p:cNvPicPr>
            <a:picLocks noChangeAspect="1"/>
          </p:cNvPicPr>
          <p:nvPr/>
        </p:nvPicPr>
        <p:blipFill rotWithShape="1">
          <a:blip r:embed="rId3"/>
          <a:srcRect t="6664" r="67754"/>
          <a:stretch/>
        </p:blipFill>
        <p:spPr>
          <a:xfrm>
            <a:off x="-143475" y="980728"/>
            <a:ext cx="2594676" cy="5877272"/>
          </a:xfrm>
          <a:prstGeom prst="rect">
            <a:avLst/>
          </a:prstGeom>
        </p:spPr>
      </p:pic>
      <p:sp>
        <p:nvSpPr>
          <p:cNvPr id="25" name="Slide Number Placeholder 24">
            <a:extLst>
              <a:ext uri="{FF2B5EF4-FFF2-40B4-BE49-F238E27FC236}">
                <a16:creationId xmlns:a16="http://schemas.microsoft.com/office/drawing/2014/main" id="{138E2C6A-E189-AA60-27A6-1C3688301E52}"/>
              </a:ext>
            </a:extLst>
          </p:cNvPr>
          <p:cNvSpPr>
            <a:spLocks noGrp="1"/>
          </p:cNvSpPr>
          <p:nvPr>
            <p:ph type="sldNum" sz="quarter" idx="4"/>
          </p:nvPr>
        </p:nvSpPr>
        <p:spPr/>
        <p:txBody>
          <a:bodyPr/>
          <a:lstStyle/>
          <a:p>
            <a:pPr defTabSz="685800" fontAlgn="auto">
              <a:spcBef>
                <a:spcPts val="0"/>
              </a:spcBef>
              <a:spcAft>
                <a:spcPts val="0"/>
              </a:spcAft>
              <a:defRPr/>
            </a:pPr>
            <a:fld id="{56B1497D-D85C-49F0-B0C9-9C5FED4EAE9E}" type="slidenum">
              <a:rPr lang="en-ZA">
                <a:solidFill>
                  <a:srgbClr val="003896">
                    <a:tint val="75000"/>
                  </a:srgbClr>
                </a:solidFill>
              </a:rPr>
              <a:pPr defTabSz="685800" fontAlgn="auto">
                <a:spcBef>
                  <a:spcPts val="0"/>
                </a:spcBef>
                <a:spcAft>
                  <a:spcPts val="0"/>
                </a:spcAft>
                <a:defRPr/>
              </a:pPr>
              <a:t>14</a:t>
            </a:fld>
            <a:endParaRPr lang="en-ZA" dirty="0">
              <a:solidFill>
                <a:srgbClr val="003896">
                  <a:tint val="75000"/>
                </a:srgbClr>
              </a:solidFill>
            </a:endParaRPr>
          </a:p>
        </p:txBody>
      </p:sp>
      <p:sp>
        <p:nvSpPr>
          <p:cNvPr id="35" name="Title 34">
            <a:extLst>
              <a:ext uri="{FF2B5EF4-FFF2-40B4-BE49-F238E27FC236}">
                <a16:creationId xmlns:a16="http://schemas.microsoft.com/office/drawing/2014/main" id="{FAA57646-79A6-EB9C-3B54-D8D29367670A}"/>
              </a:ext>
            </a:extLst>
          </p:cNvPr>
          <p:cNvSpPr>
            <a:spLocks noGrp="1"/>
          </p:cNvSpPr>
          <p:nvPr>
            <p:ph type="title"/>
          </p:nvPr>
        </p:nvSpPr>
        <p:spPr>
          <a:xfrm>
            <a:off x="107504" y="236727"/>
            <a:ext cx="7133833" cy="499500"/>
          </a:xfrm>
        </p:spPr>
        <p:txBody>
          <a:bodyPr/>
          <a:lstStyle/>
          <a:p>
            <a:r>
              <a:rPr lang="en-US" sz="2800" b="1" dirty="0"/>
              <a:t>Load curtailment</a:t>
            </a:r>
            <a:endParaRPr lang="en-ZA" sz="2800" b="1" dirty="0"/>
          </a:p>
        </p:txBody>
      </p:sp>
      <p:sp>
        <p:nvSpPr>
          <p:cNvPr id="10" name="Title 1">
            <a:extLst>
              <a:ext uri="{FF2B5EF4-FFF2-40B4-BE49-F238E27FC236}">
                <a16:creationId xmlns:a16="http://schemas.microsoft.com/office/drawing/2014/main" id="{EA3E21F4-E1A1-AD44-393B-4B38A3DFE8EF}"/>
              </a:ext>
            </a:extLst>
          </p:cNvPr>
          <p:cNvSpPr txBox="1">
            <a:spLocks/>
          </p:cNvSpPr>
          <p:nvPr/>
        </p:nvSpPr>
        <p:spPr>
          <a:xfrm>
            <a:off x="126852" y="3870802"/>
            <a:ext cx="2528039" cy="888510"/>
          </a:xfrm>
          <a:prstGeom prst="rect">
            <a:avLst/>
          </a:prstGeom>
        </p:spPr>
        <p:txBody>
          <a:bodyPr>
            <a:noAutofit/>
          </a:bodyPr>
          <a:lstStyle>
            <a:lvl1pPr algn="l" defTabSz="914400" rtl="0" eaLnBrk="1" latinLnBrk="0" hangingPunct="1">
              <a:lnSpc>
                <a:spcPct val="90000"/>
              </a:lnSpc>
              <a:spcBef>
                <a:spcPct val="0"/>
              </a:spcBef>
              <a:buNone/>
              <a:defRPr sz="2400" kern="1200">
                <a:solidFill>
                  <a:schemeClr val="bg1"/>
                </a:solidFill>
                <a:latin typeface="+mj-lt"/>
                <a:ea typeface="+mj-ea"/>
                <a:cs typeface="+mj-cs"/>
              </a:defRPr>
            </a:lvl1pPr>
          </a:lstStyle>
          <a:p>
            <a:pPr defTabSz="685800" fontAlgn="auto">
              <a:spcAft>
                <a:spcPts val="450"/>
              </a:spcAft>
              <a:defRPr/>
            </a:pPr>
            <a:r>
              <a:rPr lang="en-US" sz="1800" b="1" dirty="0">
                <a:solidFill>
                  <a:srgbClr val="FFFFFF"/>
                </a:solidFill>
                <a:latin typeface="Arial" panose="020B0604020202020204"/>
              </a:rPr>
              <a:t>Load curtailment</a:t>
            </a:r>
          </a:p>
        </p:txBody>
      </p:sp>
      <p:sp>
        <p:nvSpPr>
          <p:cNvPr id="12" name="TextBox 11">
            <a:extLst>
              <a:ext uri="{FF2B5EF4-FFF2-40B4-BE49-F238E27FC236}">
                <a16:creationId xmlns:a16="http://schemas.microsoft.com/office/drawing/2014/main" id="{B69B391E-69B4-3B2E-7587-753D1DC8E789}"/>
              </a:ext>
            </a:extLst>
          </p:cNvPr>
          <p:cNvSpPr txBox="1"/>
          <p:nvPr/>
        </p:nvSpPr>
        <p:spPr>
          <a:xfrm>
            <a:off x="2445035" y="3103126"/>
            <a:ext cx="6842439" cy="3754874"/>
          </a:xfrm>
          <a:prstGeom prst="rect">
            <a:avLst/>
          </a:prstGeom>
          <a:solidFill>
            <a:schemeClr val="bg1"/>
          </a:solidFill>
        </p:spPr>
        <p:txBody>
          <a:bodyPr wrap="square">
            <a:spAutoFit/>
          </a:bodyPr>
          <a:lstStyle/>
          <a:p>
            <a:pPr marL="182563" marR="0" lvl="0" indent="-182563" algn="l" defTabSz="914400" rtl="0" eaLnBrk="1" fontAlgn="auto" latinLnBrk="0" hangingPunct="1">
              <a:spcBef>
                <a:spcPct val="0"/>
              </a:spcBef>
              <a:spcAft>
                <a:spcPts val="300"/>
              </a:spcAft>
              <a:buClrTx/>
              <a:buSzTx/>
              <a:buFont typeface="Arial" panose="020B0604020202020204" pitchFamily="34" charset="0"/>
              <a:buChar char="•"/>
              <a:tabLst/>
              <a:defRPr/>
            </a:pPr>
            <a:r>
              <a:rPr lang="en-US" sz="1400" b="1" dirty="0"/>
              <a:t>NRS 048-9 Emergency load reduction (70 % of feeder load)</a:t>
            </a:r>
          </a:p>
          <a:p>
            <a:pPr marL="639763" lvl="1" indent="-182563" fontAlgn="auto">
              <a:spcAft>
                <a:spcPts val="300"/>
              </a:spcAft>
              <a:buFont typeface="Arial" panose="020B0604020202020204" pitchFamily="34" charset="0"/>
              <a:buChar char="•"/>
              <a:defRPr/>
            </a:pPr>
            <a:r>
              <a:rPr lang="en-US" sz="1400" dirty="0"/>
              <a:t>Load curtailment – load reduction obtained from customers who are able to reduce demand on instruction</a:t>
            </a:r>
          </a:p>
          <a:p>
            <a:pPr marL="182563" indent="-182563" fontAlgn="auto">
              <a:spcAft>
                <a:spcPts val="300"/>
              </a:spcAft>
              <a:buFont typeface="Arial" panose="020B0604020202020204" pitchFamily="34" charset="0"/>
              <a:buChar char="•"/>
              <a:defRPr/>
            </a:pPr>
            <a:r>
              <a:rPr lang="en-ZA" sz="1400" b="1" dirty="0">
                <a:effectLst/>
                <a:latin typeface="Arial" panose="020B0604020202020204" pitchFamily="34" charset="0"/>
                <a:ea typeface="Times New Roman" panose="02020603050405020304" pitchFamily="18" charset="0"/>
                <a:cs typeface="Times New Roman" panose="02020603050405020304" pitchFamily="18" charset="0"/>
              </a:rPr>
              <a:t>National load reduction requirements (load shedding and curtailment) under a system emergency declared by the System Operator in the event of a national generation capacity constraint </a:t>
            </a:r>
          </a:p>
          <a:p>
            <a:pPr marL="182563" indent="-182563" fontAlgn="auto">
              <a:spcAft>
                <a:spcPts val="300"/>
              </a:spcAft>
              <a:buFont typeface="Arial" panose="020B0604020202020204" pitchFamily="34" charset="0"/>
              <a:buChar char="•"/>
              <a:defRPr/>
            </a:pPr>
            <a:r>
              <a:rPr lang="en-ZA" sz="1400" dirty="0">
                <a:latin typeface="Arial" panose="020B0604020202020204" pitchFamily="34" charset="0"/>
                <a:cs typeface="Times New Roman" panose="02020603050405020304" pitchFamily="18" charset="0"/>
              </a:rPr>
              <a:t>Agreed notification period and for the duration </a:t>
            </a:r>
            <a:r>
              <a:rPr lang="en-US" sz="1400" dirty="0">
                <a:latin typeface="Arial" panose="020B0604020202020204" pitchFamily="34" charset="0"/>
                <a:cs typeface="Times New Roman" panose="02020603050405020304" pitchFamily="18" charset="0"/>
              </a:rPr>
              <a:t>instruction</a:t>
            </a:r>
          </a:p>
          <a:p>
            <a:pPr marL="182563" indent="-182563" fontAlgn="auto">
              <a:spcAft>
                <a:spcPts val="300"/>
              </a:spcAft>
              <a:buFont typeface="Arial" panose="020B0604020202020204" pitchFamily="34" charset="0"/>
              <a:buChar char="•"/>
              <a:defRPr/>
            </a:pPr>
            <a:r>
              <a:rPr lang="en-US" sz="1400" dirty="0">
                <a:latin typeface="Arial" panose="020B0604020202020204" pitchFamily="34" charset="0"/>
                <a:cs typeface="Times New Roman" panose="02020603050405020304" pitchFamily="18" charset="0"/>
              </a:rPr>
              <a:t>Load shedding load has a 15-30 min response time + Curtailment has a 1-2hr  response time</a:t>
            </a:r>
          </a:p>
          <a:p>
            <a:pPr marL="182563" indent="-182563" fontAlgn="auto">
              <a:spcAft>
                <a:spcPts val="300"/>
              </a:spcAft>
              <a:buFont typeface="Arial" panose="020B0604020202020204" pitchFamily="34" charset="0"/>
              <a:buChar char="•"/>
              <a:defRPr/>
            </a:pPr>
            <a:r>
              <a:rPr lang="en-US" sz="1400" dirty="0"/>
              <a:t>Critical loads are loads that are critical for maintaining the operational integrity of the power system, or for avoiding a cascading impact on public infrastructure</a:t>
            </a:r>
          </a:p>
          <a:p>
            <a:endParaRPr lang="en-US" sz="1400" b="1" dirty="0"/>
          </a:p>
          <a:p>
            <a:r>
              <a:rPr lang="en-US" sz="1400" b="1" dirty="0"/>
              <a:t>What is offered?</a:t>
            </a:r>
            <a:endParaRPr lang="en-US" sz="1400" dirty="0"/>
          </a:p>
          <a:p>
            <a:pPr marL="182563" indent="-182563" fontAlgn="auto">
              <a:spcAft>
                <a:spcPts val="300"/>
              </a:spcAft>
              <a:buFont typeface="Arial" panose="020B0604020202020204" pitchFamily="34" charset="0"/>
              <a:buChar char="•"/>
              <a:defRPr/>
            </a:pPr>
            <a:r>
              <a:rPr lang="en-US" sz="1400" dirty="0"/>
              <a:t>Exclusion on certain loadshedding stages.</a:t>
            </a:r>
          </a:p>
          <a:p>
            <a:pPr marL="182563" indent="-182563" fontAlgn="auto">
              <a:spcAft>
                <a:spcPts val="300"/>
              </a:spcAft>
              <a:buFont typeface="Arial" panose="020B0604020202020204" pitchFamily="34" charset="0"/>
              <a:buChar char="•"/>
              <a:defRPr/>
            </a:pPr>
            <a:endParaRPr lang="en-US" sz="800" dirty="0"/>
          </a:p>
          <a:p>
            <a:pPr marL="182563" indent="-182563" fontAlgn="auto">
              <a:spcAft>
                <a:spcPts val="300"/>
              </a:spcAft>
              <a:buFont typeface="Arial" panose="020B0604020202020204" pitchFamily="34" charset="0"/>
              <a:buChar char="•"/>
              <a:defRPr/>
            </a:pPr>
            <a:r>
              <a:rPr lang="en-US" sz="1400" b="1" dirty="0"/>
              <a:t>Reduction % </a:t>
            </a:r>
            <a:r>
              <a:rPr lang="en-US" sz="1400" dirty="0"/>
              <a:t>= Stage 4 </a:t>
            </a:r>
            <a:r>
              <a:rPr lang="en-US" sz="1400" dirty="0">
                <a:sym typeface="Wingdings" panose="05000000000000000000" pitchFamily="2" charset="2"/>
              </a:rPr>
              <a:t> </a:t>
            </a:r>
            <a:r>
              <a:rPr lang="en-US" sz="1400" dirty="0"/>
              <a:t>20% reduction in normal demand profile</a:t>
            </a:r>
          </a:p>
        </p:txBody>
      </p:sp>
      <p:grpSp>
        <p:nvGrpSpPr>
          <p:cNvPr id="2" name="Group 1">
            <a:extLst>
              <a:ext uri="{FF2B5EF4-FFF2-40B4-BE49-F238E27FC236}">
                <a16:creationId xmlns:a16="http://schemas.microsoft.com/office/drawing/2014/main" id="{48048611-321C-9974-26D2-246973E8F0BF}"/>
              </a:ext>
            </a:extLst>
          </p:cNvPr>
          <p:cNvGrpSpPr/>
          <p:nvPr/>
        </p:nvGrpSpPr>
        <p:grpSpPr>
          <a:xfrm>
            <a:off x="471852" y="1736040"/>
            <a:ext cx="1281095" cy="1178696"/>
            <a:chOff x="4672900" y="1854383"/>
            <a:chExt cx="741680" cy="711200"/>
          </a:xfrm>
        </p:grpSpPr>
        <p:sp>
          <p:nvSpPr>
            <p:cNvPr id="3" name="Oval 2">
              <a:extLst>
                <a:ext uri="{FF2B5EF4-FFF2-40B4-BE49-F238E27FC236}">
                  <a16:creationId xmlns:a16="http://schemas.microsoft.com/office/drawing/2014/main" id="{002E5D9B-0252-B648-2A36-FEBEDD5AF888}"/>
                </a:ext>
              </a:extLst>
            </p:cNvPr>
            <p:cNvSpPr/>
            <p:nvPr/>
          </p:nvSpPr>
          <p:spPr>
            <a:xfrm>
              <a:off x="4672900" y="1854383"/>
              <a:ext cx="741680" cy="711200"/>
            </a:xfrm>
            <a:prstGeom prst="ellipse">
              <a:avLst/>
            </a:prstGeom>
            <a:solidFill>
              <a:srgbClr val="3572B0"/>
            </a:solidFill>
            <a:ln w="9525" cap="rnd" cmpd="sng" algn="ctr">
              <a:noFill/>
              <a:prstDash val="solid"/>
              <a:round/>
              <a:headEnd type="none" w="med" len="med"/>
              <a:tailEnd type="none" w="med" len="med"/>
            </a:ln>
            <a:effectLst>
              <a:outerShdw blurRad="190500" dist="50800" dir="10440000" sx="123000" sy="123000" algn="ctr" rotWithShape="0">
                <a:schemeClr val="bg1"/>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ZA" sz="1050" kern="0" dirty="0" err="1">
                <a:solidFill>
                  <a:srgbClr val="FFFFFF"/>
                </a:solidFill>
                <a:latin typeface="Arial"/>
                <a:cs typeface="+mn-cs"/>
              </a:endParaRPr>
            </a:p>
          </p:txBody>
        </p:sp>
        <p:sp>
          <p:nvSpPr>
            <p:cNvPr id="4" name="TextBox 3">
              <a:extLst>
                <a:ext uri="{FF2B5EF4-FFF2-40B4-BE49-F238E27FC236}">
                  <a16:creationId xmlns:a16="http://schemas.microsoft.com/office/drawing/2014/main" id="{85D34134-FCA3-6EA3-868C-BDF4CCE70A93}"/>
                </a:ext>
              </a:extLst>
            </p:cNvPr>
            <p:cNvSpPr txBox="1"/>
            <p:nvPr/>
          </p:nvSpPr>
          <p:spPr>
            <a:xfrm>
              <a:off x="4672900" y="1935433"/>
              <a:ext cx="741680" cy="513080"/>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defRPr/>
              </a:pPr>
              <a:r>
                <a:rPr lang="en-US" sz="1500" b="1" kern="0" dirty="0">
                  <a:solidFill>
                    <a:srgbClr val="FFFFFF"/>
                  </a:solidFill>
                  <a:latin typeface="Arial"/>
                  <a:cs typeface="+mn-cs"/>
                </a:rPr>
                <a:t>PRODUCT 3</a:t>
              </a:r>
              <a:endParaRPr lang="en-ZA" sz="1500" b="1" kern="0" dirty="0" err="1">
                <a:solidFill>
                  <a:srgbClr val="FFFFFF"/>
                </a:solidFill>
                <a:latin typeface="Arial"/>
                <a:cs typeface="+mn-cs"/>
              </a:endParaRPr>
            </a:p>
          </p:txBody>
        </p:sp>
      </p:grpSp>
      <p:sp>
        <p:nvSpPr>
          <p:cNvPr id="13" name="TextBox 12">
            <a:extLst>
              <a:ext uri="{FF2B5EF4-FFF2-40B4-BE49-F238E27FC236}">
                <a16:creationId xmlns:a16="http://schemas.microsoft.com/office/drawing/2014/main" id="{4DC4CA45-8AB5-8C9F-DE49-3ABEB635ECBA}"/>
              </a:ext>
            </a:extLst>
          </p:cNvPr>
          <p:cNvSpPr txBox="1"/>
          <p:nvPr/>
        </p:nvSpPr>
        <p:spPr>
          <a:xfrm>
            <a:off x="0" y="5088285"/>
            <a:ext cx="2489778" cy="646331"/>
          </a:xfrm>
          <a:prstGeom prst="rect">
            <a:avLst/>
          </a:prstGeom>
          <a:noFill/>
        </p:spPr>
        <p:txBody>
          <a:bodyPr wrap="square">
            <a:spAutoFit/>
          </a:bodyPr>
          <a:lstStyle/>
          <a:p>
            <a:r>
              <a:rPr lang="en-ZA" b="1" u="sng" dirty="0">
                <a:solidFill>
                  <a:schemeClr val="bg1"/>
                </a:solidFill>
              </a:rPr>
              <a:t>More information:</a:t>
            </a:r>
            <a:endParaRPr lang="en-ZA" dirty="0"/>
          </a:p>
          <a:p>
            <a:r>
              <a:rPr lang="en-ZA" dirty="0">
                <a:solidFill>
                  <a:schemeClr val="bg1"/>
                </a:solidFill>
              </a:rPr>
              <a:t>NRS 048-9</a:t>
            </a:r>
          </a:p>
        </p:txBody>
      </p:sp>
      <p:pic>
        <p:nvPicPr>
          <p:cNvPr id="5" name="Picture 4">
            <a:extLst>
              <a:ext uri="{FF2B5EF4-FFF2-40B4-BE49-F238E27FC236}">
                <a16:creationId xmlns:a16="http://schemas.microsoft.com/office/drawing/2014/main" id="{B2960FA3-56B4-7CA1-6CEC-1516576C01E1}"/>
              </a:ext>
            </a:extLst>
          </p:cNvPr>
          <p:cNvPicPr>
            <a:picLocks noChangeAspect="1"/>
          </p:cNvPicPr>
          <p:nvPr/>
        </p:nvPicPr>
        <p:blipFill>
          <a:blip r:embed="rId4"/>
          <a:stretch>
            <a:fillRect/>
          </a:stretch>
        </p:blipFill>
        <p:spPr>
          <a:xfrm>
            <a:off x="3954942" y="1085358"/>
            <a:ext cx="3346894" cy="2017768"/>
          </a:xfrm>
          <a:prstGeom prst="rect">
            <a:avLst/>
          </a:prstGeom>
        </p:spPr>
      </p:pic>
    </p:spTree>
    <p:extLst>
      <p:ext uri="{BB962C8B-B14F-4D97-AF65-F5344CB8AC3E}">
        <p14:creationId xmlns:p14="http://schemas.microsoft.com/office/powerpoint/2010/main" val="13895749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27614C0C-32A0-F656-5F51-224577EFBF93}"/>
              </a:ext>
            </a:extLst>
          </p:cNvPr>
          <p:cNvSpPr/>
          <p:nvPr/>
        </p:nvSpPr>
        <p:spPr>
          <a:xfrm>
            <a:off x="0" y="5308192"/>
            <a:ext cx="9144000" cy="479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ZA" sz="1350">
              <a:solidFill>
                <a:srgbClr val="FFFFFF"/>
              </a:solidFill>
              <a:latin typeface="Arial" panose="020B0604020202020204"/>
            </a:endParaRPr>
          </a:p>
        </p:txBody>
      </p:sp>
      <p:pic>
        <p:nvPicPr>
          <p:cNvPr id="36" name="Picture 35">
            <a:extLst>
              <a:ext uri="{FF2B5EF4-FFF2-40B4-BE49-F238E27FC236}">
                <a16:creationId xmlns:a16="http://schemas.microsoft.com/office/drawing/2014/main" id="{B40BDC89-169E-9FE0-130D-365D0FECCE31}"/>
              </a:ext>
            </a:extLst>
          </p:cNvPr>
          <p:cNvPicPr>
            <a:picLocks noChangeAspect="1"/>
          </p:cNvPicPr>
          <p:nvPr/>
        </p:nvPicPr>
        <p:blipFill rotWithShape="1">
          <a:blip r:embed="rId3"/>
          <a:srcRect t="6664" r="67754"/>
          <a:stretch/>
        </p:blipFill>
        <p:spPr>
          <a:xfrm>
            <a:off x="-143475" y="980728"/>
            <a:ext cx="2594676" cy="5877272"/>
          </a:xfrm>
          <a:prstGeom prst="rect">
            <a:avLst/>
          </a:prstGeom>
        </p:spPr>
      </p:pic>
      <p:sp>
        <p:nvSpPr>
          <p:cNvPr id="25" name="Slide Number Placeholder 24">
            <a:extLst>
              <a:ext uri="{FF2B5EF4-FFF2-40B4-BE49-F238E27FC236}">
                <a16:creationId xmlns:a16="http://schemas.microsoft.com/office/drawing/2014/main" id="{138E2C6A-E189-AA60-27A6-1C3688301E52}"/>
              </a:ext>
            </a:extLst>
          </p:cNvPr>
          <p:cNvSpPr>
            <a:spLocks noGrp="1"/>
          </p:cNvSpPr>
          <p:nvPr>
            <p:ph type="sldNum" sz="quarter" idx="4"/>
          </p:nvPr>
        </p:nvSpPr>
        <p:spPr/>
        <p:txBody>
          <a:bodyPr/>
          <a:lstStyle/>
          <a:p>
            <a:pPr defTabSz="685800" fontAlgn="auto">
              <a:spcBef>
                <a:spcPts val="0"/>
              </a:spcBef>
              <a:spcAft>
                <a:spcPts val="0"/>
              </a:spcAft>
              <a:defRPr/>
            </a:pPr>
            <a:fld id="{56B1497D-D85C-49F0-B0C9-9C5FED4EAE9E}" type="slidenum">
              <a:rPr lang="en-ZA">
                <a:solidFill>
                  <a:srgbClr val="003896">
                    <a:tint val="75000"/>
                  </a:srgbClr>
                </a:solidFill>
              </a:rPr>
              <a:pPr defTabSz="685800" fontAlgn="auto">
                <a:spcBef>
                  <a:spcPts val="0"/>
                </a:spcBef>
                <a:spcAft>
                  <a:spcPts val="0"/>
                </a:spcAft>
                <a:defRPr/>
              </a:pPr>
              <a:t>15</a:t>
            </a:fld>
            <a:endParaRPr lang="en-ZA" dirty="0">
              <a:solidFill>
                <a:srgbClr val="003896">
                  <a:tint val="75000"/>
                </a:srgbClr>
              </a:solidFill>
            </a:endParaRPr>
          </a:p>
        </p:txBody>
      </p:sp>
      <p:sp>
        <p:nvSpPr>
          <p:cNvPr id="35" name="Title 34">
            <a:extLst>
              <a:ext uri="{FF2B5EF4-FFF2-40B4-BE49-F238E27FC236}">
                <a16:creationId xmlns:a16="http://schemas.microsoft.com/office/drawing/2014/main" id="{FAA57646-79A6-EB9C-3B54-D8D29367670A}"/>
              </a:ext>
            </a:extLst>
          </p:cNvPr>
          <p:cNvSpPr>
            <a:spLocks noGrp="1"/>
          </p:cNvSpPr>
          <p:nvPr>
            <p:ph type="title"/>
          </p:nvPr>
        </p:nvSpPr>
        <p:spPr>
          <a:xfrm>
            <a:off x="107504" y="236727"/>
            <a:ext cx="7133833" cy="499500"/>
          </a:xfrm>
        </p:spPr>
        <p:txBody>
          <a:bodyPr/>
          <a:lstStyle/>
          <a:p>
            <a:r>
              <a:rPr lang="en-US" sz="2800" b="1" dirty="0"/>
              <a:t>Eskom Distribution Standard Offer</a:t>
            </a:r>
            <a:endParaRPr lang="en-ZA" sz="2800" b="1" dirty="0"/>
          </a:p>
        </p:txBody>
      </p:sp>
      <p:sp>
        <p:nvSpPr>
          <p:cNvPr id="10" name="Title 1">
            <a:extLst>
              <a:ext uri="{FF2B5EF4-FFF2-40B4-BE49-F238E27FC236}">
                <a16:creationId xmlns:a16="http://schemas.microsoft.com/office/drawing/2014/main" id="{EA3E21F4-E1A1-AD44-393B-4B38A3DFE8EF}"/>
              </a:ext>
            </a:extLst>
          </p:cNvPr>
          <p:cNvSpPr txBox="1">
            <a:spLocks/>
          </p:cNvSpPr>
          <p:nvPr/>
        </p:nvSpPr>
        <p:spPr>
          <a:xfrm>
            <a:off x="126852" y="3870802"/>
            <a:ext cx="2528039" cy="888510"/>
          </a:xfrm>
          <a:prstGeom prst="rect">
            <a:avLst/>
          </a:prstGeom>
        </p:spPr>
        <p:txBody>
          <a:bodyPr>
            <a:noAutofit/>
          </a:bodyPr>
          <a:lstStyle>
            <a:lvl1pPr algn="l" defTabSz="914400" rtl="0" eaLnBrk="1" latinLnBrk="0" hangingPunct="1">
              <a:lnSpc>
                <a:spcPct val="90000"/>
              </a:lnSpc>
              <a:spcBef>
                <a:spcPct val="0"/>
              </a:spcBef>
              <a:buNone/>
              <a:defRPr sz="2400" kern="1200">
                <a:solidFill>
                  <a:schemeClr val="bg1"/>
                </a:solidFill>
                <a:latin typeface="+mj-lt"/>
                <a:ea typeface="+mj-ea"/>
                <a:cs typeface="+mj-cs"/>
              </a:defRPr>
            </a:lvl1pPr>
          </a:lstStyle>
          <a:p>
            <a:pPr defTabSz="685800" fontAlgn="auto">
              <a:spcAft>
                <a:spcPts val="450"/>
              </a:spcAft>
              <a:defRPr/>
            </a:pPr>
            <a:r>
              <a:rPr lang="en-US" sz="1800" b="1" dirty="0">
                <a:solidFill>
                  <a:srgbClr val="FFFFFF"/>
                </a:solidFill>
                <a:latin typeface="Arial" panose="020B0604020202020204"/>
              </a:rPr>
              <a:t>Standard Offer</a:t>
            </a:r>
          </a:p>
        </p:txBody>
      </p:sp>
      <p:sp>
        <p:nvSpPr>
          <p:cNvPr id="12" name="TextBox 11">
            <a:extLst>
              <a:ext uri="{FF2B5EF4-FFF2-40B4-BE49-F238E27FC236}">
                <a16:creationId xmlns:a16="http://schemas.microsoft.com/office/drawing/2014/main" id="{B69B391E-69B4-3B2E-7587-753D1DC8E789}"/>
              </a:ext>
            </a:extLst>
          </p:cNvPr>
          <p:cNvSpPr txBox="1"/>
          <p:nvPr/>
        </p:nvSpPr>
        <p:spPr>
          <a:xfrm>
            <a:off x="2467823" y="3140382"/>
            <a:ext cx="6819651" cy="3600986"/>
          </a:xfrm>
          <a:prstGeom prst="rect">
            <a:avLst/>
          </a:prstGeom>
          <a:solidFill>
            <a:schemeClr val="bg1"/>
          </a:solidFill>
        </p:spPr>
        <p:txBody>
          <a:bodyPr wrap="square">
            <a:spAutoFit/>
          </a:bodyPr>
          <a:lstStyle/>
          <a:p>
            <a:pPr marL="182563" marR="0" lvl="0" indent="-182563" algn="l" defTabSz="914400" rtl="0" eaLnBrk="1" fontAlgn="auto" latinLnBrk="0" hangingPunct="1">
              <a:spcBef>
                <a:spcPct val="0"/>
              </a:spcBef>
              <a:spcAft>
                <a:spcPts val="30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3896"/>
                </a:solidFill>
                <a:effectLst/>
                <a:uLnTx/>
                <a:uFillTx/>
                <a:latin typeface="+mn-lt"/>
                <a:ea typeface="+mj-ea"/>
                <a:cs typeface="Arial" panose="020B0604020202020204" pitchFamily="34" charset="0"/>
              </a:rPr>
              <a:t>Two purchase pricing options</a:t>
            </a:r>
            <a:endParaRPr kumimoji="0" lang="en-ZA" sz="1400" b="1" i="0" u="none" strike="noStrike" kern="1200" cap="none" spc="0" normalizeH="0" baseline="0" noProof="0" dirty="0">
              <a:ln>
                <a:noFill/>
              </a:ln>
              <a:solidFill>
                <a:srgbClr val="003896"/>
              </a:solidFill>
              <a:effectLst/>
              <a:uLnTx/>
              <a:uFillTx/>
              <a:latin typeface="+mn-lt"/>
              <a:ea typeface="+mj-ea"/>
              <a:cs typeface="Arial" panose="020B0604020202020204" pitchFamily="34" charset="0"/>
            </a:endParaRPr>
          </a:p>
          <a:p>
            <a:pPr marL="639763" lvl="1" indent="-182563" fontAlgn="auto">
              <a:spcAft>
                <a:spcPts val="300"/>
              </a:spcAft>
              <a:buFont typeface="Arial" panose="020B0604020202020204" pitchFamily="34" charset="0"/>
              <a:buChar char="•"/>
              <a:defRPr/>
            </a:pPr>
            <a:r>
              <a:rPr kumimoji="0" lang="en-US" sz="1400" b="1" i="0" u="none" strike="noStrike" kern="1200" cap="none" spc="0" normalizeH="0" baseline="0" noProof="0" dirty="0">
                <a:ln>
                  <a:noFill/>
                </a:ln>
                <a:solidFill>
                  <a:srgbClr val="003896"/>
                </a:solidFill>
                <a:effectLst/>
                <a:uLnTx/>
                <a:uFillTx/>
                <a:latin typeface="+mn-lt"/>
                <a:ea typeface="+mj-ea"/>
                <a:cs typeface="Arial" panose="020B0604020202020204" pitchFamily="34" charset="0"/>
              </a:rPr>
              <a:t>Year-ahead time-of-use static </a:t>
            </a:r>
            <a:r>
              <a:rPr kumimoji="0" lang="en-US" sz="1400" b="0" i="0" u="none" strike="noStrike" kern="1200" cap="none" spc="0" normalizeH="0" baseline="0" noProof="0" dirty="0">
                <a:ln>
                  <a:noFill/>
                </a:ln>
                <a:solidFill>
                  <a:srgbClr val="003896"/>
                </a:solidFill>
                <a:effectLst/>
                <a:uLnTx/>
                <a:uFillTx/>
                <a:latin typeface="+mn-lt"/>
                <a:ea typeface="+mj-ea"/>
                <a:cs typeface="Arial" panose="020B0604020202020204" pitchFamily="34" charset="0"/>
              </a:rPr>
              <a:t>adjusted annually by the average Eskom price increase</a:t>
            </a:r>
          </a:p>
          <a:p>
            <a:pPr marL="639763" lvl="1" indent="-182563" fontAlgn="auto">
              <a:spcAft>
                <a:spcPts val="300"/>
              </a:spcAft>
              <a:buFont typeface="Arial" panose="020B0604020202020204" pitchFamily="34" charset="0"/>
              <a:buChar char="•"/>
              <a:defRPr/>
            </a:pPr>
            <a:r>
              <a:rPr kumimoji="0" lang="en-US" sz="1400" b="1" i="0" u="none" strike="noStrike" kern="1200" cap="none" spc="0" normalizeH="0" baseline="0" noProof="0" dirty="0">
                <a:ln>
                  <a:noFill/>
                </a:ln>
                <a:solidFill>
                  <a:srgbClr val="003896"/>
                </a:solidFill>
                <a:effectLst/>
                <a:uLnTx/>
                <a:uFillTx/>
                <a:latin typeface="+mn-lt"/>
                <a:ea typeface="+mj-ea"/>
                <a:cs typeface="Arial" panose="020B0604020202020204" pitchFamily="34" charset="0"/>
              </a:rPr>
              <a:t>Dynamic day-ahead per hour </a:t>
            </a:r>
            <a:r>
              <a:rPr kumimoji="0" lang="en-US" sz="1400" b="0" i="0" u="none" strike="noStrike" kern="1200" cap="none" spc="0" normalizeH="0" baseline="0" noProof="0" dirty="0">
                <a:ln>
                  <a:noFill/>
                </a:ln>
                <a:solidFill>
                  <a:srgbClr val="003896"/>
                </a:solidFill>
                <a:effectLst/>
                <a:uLnTx/>
                <a:uFillTx/>
                <a:latin typeface="+mn-lt"/>
                <a:ea typeface="+mj-ea"/>
                <a:cs typeface="Arial" panose="020B0604020202020204" pitchFamily="34" charset="0"/>
              </a:rPr>
              <a:t>reflecting marginal costs of generation per hour</a:t>
            </a:r>
          </a:p>
          <a:p>
            <a:pPr marL="639763" lvl="1" indent="-182563" fontAlgn="auto">
              <a:spcAft>
                <a:spcPts val="300"/>
              </a:spcAft>
              <a:buFont typeface="Arial" panose="020B0604020202020204" pitchFamily="34" charset="0"/>
              <a:buChar char="•"/>
              <a:defRPr/>
            </a:pPr>
            <a:endParaRPr kumimoji="0" lang="en-US" sz="800" b="0" i="0" u="none" strike="noStrike" kern="1200" cap="none" spc="0" normalizeH="0" baseline="0" noProof="0" dirty="0">
              <a:ln>
                <a:noFill/>
              </a:ln>
              <a:solidFill>
                <a:srgbClr val="003896"/>
              </a:solidFill>
              <a:effectLst/>
              <a:uLnTx/>
              <a:uFillTx/>
              <a:latin typeface="+mn-lt"/>
              <a:ea typeface="+mj-ea"/>
              <a:cs typeface="Arial" panose="020B0604020202020204" pitchFamily="34" charset="0"/>
            </a:endParaRPr>
          </a:p>
          <a:p>
            <a:pPr marL="197644" indent="-197644" defTabSz="685800" fontAlgn="auto">
              <a:spcAft>
                <a:spcPts val="300"/>
              </a:spcAft>
              <a:buFont typeface="Arial" panose="020B0604020202020204" pitchFamily="34" charset="0"/>
              <a:buChar char="•"/>
              <a:defRPr/>
            </a:pPr>
            <a:r>
              <a:rPr lang="en-US" sz="1400" b="1" dirty="0">
                <a:solidFill>
                  <a:schemeClr val="tx1"/>
                </a:solidFill>
                <a:latin typeface="+mn-lt"/>
              </a:rPr>
              <a:t>NERSA allowed levels</a:t>
            </a:r>
          </a:p>
          <a:p>
            <a:pPr marL="630238" lvl="1" indent="-173038">
              <a:spcAft>
                <a:spcPts val="300"/>
              </a:spcAft>
              <a:buFont typeface="Arial" panose="020B0604020202020204" pitchFamily="34" charset="0"/>
              <a:buChar char="•"/>
            </a:pPr>
            <a:r>
              <a:rPr lang="en-US" sz="1400" dirty="0">
                <a:solidFill>
                  <a:schemeClr val="tx1"/>
                </a:solidFill>
                <a:latin typeface="+mn-lt"/>
              </a:rPr>
              <a:t>Based on the NERSA approved cost recovery for Eskom generation.</a:t>
            </a:r>
          </a:p>
          <a:p>
            <a:pPr marL="630238" lvl="1" indent="-173038">
              <a:spcAft>
                <a:spcPts val="300"/>
              </a:spcAft>
              <a:buFont typeface="Arial" panose="020B0604020202020204" pitchFamily="34" charset="0"/>
              <a:buChar char="•"/>
            </a:pPr>
            <a:r>
              <a:rPr lang="en-ZA" sz="1400" dirty="0">
                <a:solidFill>
                  <a:schemeClr val="tx1"/>
                </a:solidFill>
                <a:latin typeface="+mn-lt"/>
              </a:rPr>
              <a:t>Recovers the average cost of generation</a:t>
            </a:r>
          </a:p>
          <a:p>
            <a:pPr marL="630238" lvl="1" indent="-173038">
              <a:spcAft>
                <a:spcPts val="300"/>
              </a:spcAft>
              <a:buFont typeface="Arial" panose="020B0604020202020204" pitchFamily="34" charset="0"/>
              <a:buChar char="•"/>
            </a:pPr>
            <a:endParaRPr lang="en-US" sz="800" b="1" dirty="0">
              <a:solidFill>
                <a:srgbClr val="FFFFFF">
                  <a:lumMod val="50000"/>
                </a:srgbClr>
              </a:solidFill>
              <a:latin typeface="+mn-lt"/>
              <a:cs typeface="+mn-cs"/>
            </a:endParaRPr>
          </a:p>
          <a:p>
            <a:pPr marL="197644" indent="-197644" defTabSz="685800" fontAlgn="auto">
              <a:spcAft>
                <a:spcPts val="300"/>
              </a:spcAft>
              <a:buFont typeface="Arial" panose="020B0604020202020204" pitchFamily="34" charset="0"/>
              <a:buChar char="•"/>
              <a:defRPr/>
            </a:pPr>
            <a:r>
              <a:rPr lang="en-US" sz="1400" b="1" dirty="0">
                <a:latin typeface="+mn-lt"/>
              </a:rPr>
              <a:t>Eskom purchase rate (R/MWh)</a:t>
            </a:r>
          </a:p>
          <a:p>
            <a:pPr marL="630238" lvl="1" indent="-173038">
              <a:spcAft>
                <a:spcPts val="300"/>
              </a:spcAft>
              <a:buFont typeface="Arial" panose="020B0604020202020204" pitchFamily="34" charset="0"/>
              <a:buChar char="•"/>
            </a:pPr>
            <a:r>
              <a:rPr lang="en-US" sz="1400" dirty="0">
                <a:latin typeface="+mn-lt"/>
              </a:rPr>
              <a:t>High-demand: June to August</a:t>
            </a:r>
          </a:p>
          <a:p>
            <a:pPr marL="630238" lvl="1" indent="-173038">
              <a:spcAft>
                <a:spcPts val="300"/>
              </a:spcAft>
              <a:buFont typeface="Arial" panose="020B0604020202020204" pitchFamily="34" charset="0"/>
              <a:buChar char="•"/>
            </a:pPr>
            <a:r>
              <a:rPr lang="en-US" sz="1400" dirty="0">
                <a:latin typeface="+mn-lt"/>
              </a:rPr>
              <a:t>Low-demand: Rest of year</a:t>
            </a:r>
          </a:p>
          <a:p>
            <a:pPr marL="630238" lvl="1" indent="-173038">
              <a:spcAft>
                <a:spcPts val="300"/>
              </a:spcAft>
              <a:buFont typeface="Arial" panose="020B0604020202020204" pitchFamily="34" charset="0"/>
              <a:buChar char="•"/>
            </a:pPr>
            <a:r>
              <a:rPr lang="en-US" sz="1400" dirty="0">
                <a:latin typeface="+mn-lt"/>
              </a:rPr>
              <a:t>Contractual year is April to March</a:t>
            </a:r>
          </a:p>
          <a:p>
            <a:pPr marL="630238" lvl="1" indent="-173038">
              <a:spcAft>
                <a:spcPts val="300"/>
              </a:spcAft>
              <a:buFont typeface="Arial" panose="020B0604020202020204" pitchFamily="34" charset="0"/>
              <a:buChar char="•"/>
            </a:pPr>
            <a:r>
              <a:rPr lang="en-US" sz="1400" dirty="0" err="1">
                <a:latin typeface="+mn-lt"/>
              </a:rPr>
              <a:t>ToU</a:t>
            </a:r>
            <a:r>
              <a:rPr lang="en-US" sz="1400" dirty="0">
                <a:latin typeface="+mn-lt"/>
              </a:rPr>
              <a:t> periods subject to Eskom Board decision at start of the year. </a:t>
            </a:r>
            <a:endParaRPr lang="en-ZA" sz="1400" dirty="0">
              <a:latin typeface="+mn-lt"/>
            </a:endParaRPr>
          </a:p>
        </p:txBody>
      </p:sp>
      <p:grpSp>
        <p:nvGrpSpPr>
          <p:cNvPr id="2" name="Group 1">
            <a:extLst>
              <a:ext uri="{FF2B5EF4-FFF2-40B4-BE49-F238E27FC236}">
                <a16:creationId xmlns:a16="http://schemas.microsoft.com/office/drawing/2014/main" id="{48048611-321C-9974-26D2-246973E8F0BF}"/>
              </a:ext>
            </a:extLst>
          </p:cNvPr>
          <p:cNvGrpSpPr/>
          <p:nvPr/>
        </p:nvGrpSpPr>
        <p:grpSpPr>
          <a:xfrm>
            <a:off x="471852" y="1736040"/>
            <a:ext cx="1281095" cy="1178696"/>
            <a:chOff x="4672900" y="1854383"/>
            <a:chExt cx="741680" cy="711200"/>
          </a:xfrm>
        </p:grpSpPr>
        <p:sp>
          <p:nvSpPr>
            <p:cNvPr id="3" name="Oval 2">
              <a:extLst>
                <a:ext uri="{FF2B5EF4-FFF2-40B4-BE49-F238E27FC236}">
                  <a16:creationId xmlns:a16="http://schemas.microsoft.com/office/drawing/2014/main" id="{002E5D9B-0252-B648-2A36-FEBEDD5AF888}"/>
                </a:ext>
              </a:extLst>
            </p:cNvPr>
            <p:cNvSpPr/>
            <p:nvPr/>
          </p:nvSpPr>
          <p:spPr>
            <a:xfrm>
              <a:off x="4672900" y="1854383"/>
              <a:ext cx="741680" cy="711200"/>
            </a:xfrm>
            <a:prstGeom prst="ellipse">
              <a:avLst/>
            </a:prstGeom>
            <a:solidFill>
              <a:srgbClr val="3572B0"/>
            </a:solidFill>
            <a:ln w="9525" cap="rnd" cmpd="sng" algn="ctr">
              <a:noFill/>
              <a:prstDash val="solid"/>
              <a:round/>
              <a:headEnd type="none" w="med" len="med"/>
              <a:tailEnd type="none" w="med" len="med"/>
            </a:ln>
            <a:effectLst>
              <a:outerShdw blurRad="190500" dist="50800" dir="10440000" sx="123000" sy="123000" algn="ctr" rotWithShape="0">
                <a:schemeClr val="bg1"/>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ZA" sz="1050" kern="0" dirty="0" err="1">
                <a:solidFill>
                  <a:srgbClr val="FFFFFF"/>
                </a:solidFill>
                <a:latin typeface="Arial"/>
                <a:cs typeface="+mn-cs"/>
              </a:endParaRPr>
            </a:p>
          </p:txBody>
        </p:sp>
        <p:sp>
          <p:nvSpPr>
            <p:cNvPr id="4" name="TextBox 3">
              <a:extLst>
                <a:ext uri="{FF2B5EF4-FFF2-40B4-BE49-F238E27FC236}">
                  <a16:creationId xmlns:a16="http://schemas.microsoft.com/office/drawing/2014/main" id="{85D34134-FCA3-6EA3-868C-BDF4CCE70A93}"/>
                </a:ext>
              </a:extLst>
            </p:cNvPr>
            <p:cNvSpPr txBox="1"/>
            <p:nvPr/>
          </p:nvSpPr>
          <p:spPr>
            <a:xfrm>
              <a:off x="4672900" y="1935433"/>
              <a:ext cx="741680" cy="513080"/>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defRPr/>
              </a:pPr>
              <a:r>
                <a:rPr lang="en-US" sz="1500" b="1" kern="0" dirty="0">
                  <a:solidFill>
                    <a:srgbClr val="FFFFFF"/>
                  </a:solidFill>
                  <a:latin typeface="Arial"/>
                  <a:cs typeface="+mn-cs"/>
                </a:rPr>
                <a:t>PRODUCT 4</a:t>
              </a:r>
              <a:endParaRPr lang="en-ZA" sz="1500" b="1" kern="0" dirty="0" err="1">
                <a:solidFill>
                  <a:srgbClr val="FFFFFF"/>
                </a:solidFill>
                <a:latin typeface="Arial"/>
                <a:cs typeface="+mn-cs"/>
              </a:endParaRPr>
            </a:p>
          </p:txBody>
        </p:sp>
      </p:grpSp>
      <p:sp>
        <p:nvSpPr>
          <p:cNvPr id="5" name="Title 10">
            <a:extLst>
              <a:ext uri="{FF2B5EF4-FFF2-40B4-BE49-F238E27FC236}">
                <a16:creationId xmlns:a16="http://schemas.microsoft.com/office/drawing/2014/main" id="{AD2A262F-EE62-3708-BC03-F6A9D6475B7F}"/>
              </a:ext>
            </a:extLst>
          </p:cNvPr>
          <p:cNvSpPr txBox="1">
            <a:spLocks/>
          </p:cNvSpPr>
          <p:nvPr/>
        </p:nvSpPr>
        <p:spPr>
          <a:xfrm>
            <a:off x="3059832" y="965169"/>
            <a:ext cx="1946103" cy="184640"/>
          </a:xfrm>
          <a:prstGeom prst="rect">
            <a:avLst/>
          </a:prstGeom>
        </p:spPr>
        <p:txBody>
          <a:bodyPr anchor="t" anchorCtr="0">
            <a:noAutofit/>
          </a:bodyPr>
          <a:lstStyle>
            <a:lvl1pPr algn="l" defTabSz="914400" rtl="0" eaLnBrk="1" latinLnBrk="0" hangingPunct="1">
              <a:lnSpc>
                <a:spcPct val="90000"/>
              </a:lnSpc>
              <a:spcBef>
                <a:spcPct val="0"/>
              </a:spcBef>
              <a:buNone/>
              <a:defRPr sz="2800" kern="1200">
                <a:solidFill>
                  <a:schemeClr val="bg1"/>
                </a:solidFill>
                <a:latin typeface="+mj-lt"/>
                <a:ea typeface="+mj-ea"/>
                <a:cs typeface="Arial" panose="020B0604020202020204" pitchFamily="34" charset="0"/>
              </a:defRPr>
            </a:lvl1pPr>
          </a:lstStyle>
          <a:p>
            <a:pPr defTabSz="685800" fontAlgn="auto">
              <a:lnSpc>
                <a:spcPct val="129000"/>
              </a:lnSpc>
              <a:spcAft>
                <a:spcPts val="0"/>
              </a:spcAft>
              <a:defRPr/>
            </a:pPr>
            <a:r>
              <a:rPr lang="en-US" sz="1000" b="1" dirty="0">
                <a:solidFill>
                  <a:srgbClr val="DDDDDD">
                    <a:lumMod val="75000"/>
                  </a:srgbClr>
                </a:solidFill>
                <a:latin typeface="Arial" panose="020B0604020202020204" pitchFamily="34" charset="0"/>
              </a:rPr>
              <a:t>1 April 2023 to 31 March 2024</a:t>
            </a:r>
          </a:p>
        </p:txBody>
      </p:sp>
      <p:graphicFrame>
        <p:nvGraphicFramePr>
          <p:cNvPr id="6" name="Table 5">
            <a:extLst>
              <a:ext uri="{FF2B5EF4-FFF2-40B4-BE49-F238E27FC236}">
                <a16:creationId xmlns:a16="http://schemas.microsoft.com/office/drawing/2014/main" id="{517923AA-B2CC-7455-88D9-5F6C0735EE2C}"/>
              </a:ext>
            </a:extLst>
          </p:cNvPr>
          <p:cNvGraphicFramePr>
            <a:graphicFrameLocks noGrp="1"/>
          </p:cNvGraphicFramePr>
          <p:nvPr>
            <p:extLst>
              <p:ext uri="{D42A27DB-BD31-4B8C-83A1-F6EECF244321}">
                <p14:modId xmlns:p14="http://schemas.microsoft.com/office/powerpoint/2010/main" val="2781609215"/>
              </p:ext>
            </p:extLst>
          </p:nvPr>
        </p:nvGraphicFramePr>
        <p:xfrm>
          <a:off x="2525633" y="1269547"/>
          <a:ext cx="3074093" cy="1783852"/>
        </p:xfrm>
        <a:graphic>
          <a:graphicData uri="http://schemas.openxmlformats.org/drawingml/2006/table">
            <a:tbl>
              <a:tblPr firstRow="1" firstCol="1" bandRow="1"/>
              <a:tblGrid>
                <a:gridCol w="719891">
                  <a:extLst>
                    <a:ext uri="{9D8B030D-6E8A-4147-A177-3AD203B41FA5}">
                      <a16:colId xmlns:a16="http://schemas.microsoft.com/office/drawing/2014/main" val="3769401912"/>
                    </a:ext>
                  </a:extLst>
                </a:gridCol>
                <a:gridCol w="1169815">
                  <a:extLst>
                    <a:ext uri="{9D8B030D-6E8A-4147-A177-3AD203B41FA5}">
                      <a16:colId xmlns:a16="http://schemas.microsoft.com/office/drawing/2014/main" val="2006688482"/>
                    </a:ext>
                  </a:extLst>
                </a:gridCol>
                <a:gridCol w="1184387">
                  <a:extLst>
                    <a:ext uri="{9D8B030D-6E8A-4147-A177-3AD203B41FA5}">
                      <a16:colId xmlns:a16="http://schemas.microsoft.com/office/drawing/2014/main" val="79950497"/>
                    </a:ext>
                  </a:extLst>
                </a:gridCol>
              </a:tblGrid>
              <a:tr h="475958">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1" dirty="0">
                          <a:solidFill>
                            <a:schemeClr val="bg2">
                              <a:lumMod val="50000"/>
                            </a:schemeClr>
                          </a:solidFill>
                          <a:effectLst/>
                          <a:latin typeface="Arial Nova" panose="020B0504020202020204" pitchFamily="34" charset="0"/>
                          <a:ea typeface="Times New Roman" panose="02020603050405020304" pitchFamily="18" charset="0"/>
                          <a:cs typeface="Times New Roman" panose="02020603050405020304" pitchFamily="18" charset="0"/>
                        </a:rPr>
                        <a:t>Commercial energy rate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800" b="0" dirty="0">
                          <a:solidFill>
                            <a:schemeClr val="bg2">
                              <a:lumMod val="50000"/>
                            </a:schemeClr>
                          </a:solidFill>
                          <a:effectLst/>
                          <a:latin typeface="Arial Nova" panose="020B0504020202020204" pitchFamily="34" charset="0"/>
                          <a:ea typeface="Times New Roman" panose="02020603050405020304" pitchFamily="18" charset="0"/>
                          <a:cs typeface="Times New Roman" panose="02020603050405020304" pitchFamily="18" charset="0"/>
                        </a:rPr>
                        <a:t>(R/MWh), excluding VAT</a:t>
                      </a:r>
                      <a:endParaRPr lang="en-ZA" sz="900" b="0" dirty="0">
                        <a:solidFill>
                          <a:schemeClr val="bg2">
                            <a:lumMod val="50000"/>
                          </a:schemeClr>
                        </a:solidFill>
                        <a:effectLst/>
                        <a:latin typeface="Arial Nova" panose="020B0504020202020204" pitchFamily="34" charset="0"/>
                        <a:ea typeface="Times New Roman" panose="02020603050405020304" pitchFamily="18" charset="0"/>
                        <a:cs typeface="Times New Roman" panose="02020603050405020304" pitchFamily="18" charset="0"/>
                      </a:endParaRPr>
                    </a:p>
                  </a:txBody>
                  <a:tcPr marL="40481" marR="40481" marT="40481" marB="40481"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chemeClr val="tx2">
                        <a:lumMod val="20000"/>
                        <a:lumOff val="80000"/>
                      </a:schemeClr>
                    </a:solidFill>
                  </a:tcPr>
                </a:tc>
                <a:tc hMerge="1">
                  <a:txBody>
                    <a:bodyPr/>
                    <a:lstStyle/>
                    <a:p>
                      <a:pPr algn="ctr">
                        <a:spcAft>
                          <a:spcPts val="1200"/>
                        </a:spcAft>
                      </a:pPr>
                      <a:endParaRPr lang="en-ZA" sz="11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975" marR="53975" marT="53975" marB="5397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pPr algn="ctr">
                        <a:spcAft>
                          <a:spcPts val="1200"/>
                        </a:spcAft>
                      </a:pPr>
                      <a:endParaRPr lang="en-ZA" sz="11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975" marR="53975" marT="53975" marB="5397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extLst>
                  <a:ext uri="{0D108BD9-81ED-4DB2-BD59-A6C34878D82A}">
                    <a16:rowId xmlns:a16="http://schemas.microsoft.com/office/drawing/2014/main" val="1200534243"/>
                  </a:ext>
                </a:extLst>
              </a:tr>
              <a:tr h="449588">
                <a:tc>
                  <a:txBody>
                    <a:bodyPr/>
                    <a:lstStyle/>
                    <a:p>
                      <a:pPr algn="ctr">
                        <a:spcAft>
                          <a:spcPts val="1200"/>
                        </a:spcAft>
                      </a:pPr>
                      <a:endParaRPr lang="en-ZA" sz="8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0481" marR="40481" marT="40481" marB="40481" anchor="b">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rgbClr val="C6D9F1"/>
                    </a:solidFill>
                  </a:tcPr>
                </a:tc>
                <a:tc>
                  <a:txBody>
                    <a:bodyPr/>
                    <a:lstStyle/>
                    <a:p>
                      <a:pPr algn="ctr">
                        <a:spcAft>
                          <a:spcPts val="1200"/>
                        </a:spcAft>
                      </a:pPr>
                      <a:r>
                        <a:rPr lang="en-GB" sz="800" b="1" dirty="0">
                          <a:solidFill>
                            <a:srgbClr val="000000"/>
                          </a:solidFill>
                          <a:effectLst/>
                          <a:latin typeface="Arial Nova" panose="020B0504020202020204" pitchFamily="34" charset="0"/>
                          <a:ea typeface="Times New Roman" panose="02020603050405020304" pitchFamily="18" charset="0"/>
                          <a:cs typeface="Times New Roman" panose="02020603050405020304" pitchFamily="18" charset="0"/>
                        </a:rPr>
                        <a:t>High-demand season</a:t>
                      </a:r>
                      <a:endParaRPr lang="en-ZA" sz="800" b="1" dirty="0">
                        <a:effectLst/>
                        <a:latin typeface="Arial Nova" panose="020B0504020202020204" pitchFamily="34" charset="0"/>
                        <a:ea typeface="Times New Roman" panose="02020603050405020304" pitchFamily="18" charset="0"/>
                        <a:cs typeface="Times New Roman" panose="02020603050405020304" pitchFamily="18" charset="0"/>
                      </a:endParaRPr>
                    </a:p>
                  </a:txBody>
                  <a:tcPr marL="40481" marR="40481" marT="40481" marB="40481"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rgbClr val="C6D9F1"/>
                    </a:solidFill>
                  </a:tcPr>
                </a:tc>
                <a:tc>
                  <a:txBody>
                    <a:bodyPr/>
                    <a:lstStyle/>
                    <a:p>
                      <a:pPr algn="ctr">
                        <a:spcAft>
                          <a:spcPts val="1200"/>
                        </a:spcAft>
                      </a:pPr>
                      <a:r>
                        <a:rPr lang="en-GB" sz="800" b="1" dirty="0">
                          <a:solidFill>
                            <a:srgbClr val="000000"/>
                          </a:solidFill>
                          <a:effectLst/>
                          <a:latin typeface="Arial Nova" panose="020B0504020202020204" pitchFamily="34" charset="0"/>
                          <a:ea typeface="Times New Roman" panose="02020603050405020304" pitchFamily="18" charset="0"/>
                          <a:cs typeface="Times New Roman" panose="02020603050405020304" pitchFamily="18" charset="0"/>
                        </a:rPr>
                        <a:t>Low-demand season</a:t>
                      </a:r>
                      <a:endParaRPr lang="en-ZA" sz="800" b="1" dirty="0">
                        <a:effectLst/>
                        <a:latin typeface="Arial Nova" panose="020B0504020202020204" pitchFamily="34" charset="0"/>
                        <a:ea typeface="Times New Roman" panose="02020603050405020304" pitchFamily="18" charset="0"/>
                        <a:cs typeface="Times New Roman" panose="02020603050405020304" pitchFamily="18" charset="0"/>
                      </a:endParaRPr>
                    </a:p>
                  </a:txBody>
                  <a:tcPr marL="40481" marR="40481" marT="40481" marB="40481"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rgbClr val="C6D9F1"/>
                    </a:solidFill>
                  </a:tcPr>
                </a:tc>
                <a:extLst>
                  <a:ext uri="{0D108BD9-81ED-4DB2-BD59-A6C34878D82A}">
                    <a16:rowId xmlns:a16="http://schemas.microsoft.com/office/drawing/2014/main" val="4007555870"/>
                  </a:ext>
                </a:extLst>
              </a:tr>
              <a:tr h="286102">
                <a:tc>
                  <a:txBody>
                    <a:bodyPr/>
                    <a:lstStyle/>
                    <a:p>
                      <a:pPr algn="r">
                        <a:spcAft>
                          <a:spcPts val="1200"/>
                        </a:spcAft>
                      </a:pPr>
                      <a:r>
                        <a:rPr lang="en-GB" sz="1000" b="1" dirty="0">
                          <a:solidFill>
                            <a:srgbClr val="000000"/>
                          </a:solidFill>
                          <a:effectLst/>
                          <a:latin typeface="Arial Nova" panose="020B0504020202020204" pitchFamily="34" charset="0"/>
                          <a:ea typeface="Times New Roman" panose="02020603050405020304" pitchFamily="18" charset="0"/>
                          <a:cs typeface="Times New Roman" panose="02020603050405020304" pitchFamily="18" charset="0"/>
                        </a:rPr>
                        <a:t>Peak</a:t>
                      </a:r>
                      <a:endParaRPr lang="en-ZA" sz="1050" b="1" dirty="0">
                        <a:effectLst/>
                        <a:latin typeface="Arial Nova" panose="020B0504020202020204" pitchFamily="34" charset="0"/>
                        <a:ea typeface="Times New Roman" panose="02020603050405020304" pitchFamily="18" charset="0"/>
                        <a:cs typeface="Times New Roman" panose="02020603050405020304" pitchFamily="18" charset="0"/>
                      </a:endParaRPr>
                    </a:p>
                  </a:txBody>
                  <a:tcPr marL="40481" marR="40481" marT="40481" marB="40481"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tc>
                  <a:txBody>
                    <a:bodyPr/>
                    <a:lstStyle/>
                    <a:p>
                      <a:pPr algn="r"/>
                      <a:r>
                        <a:rPr lang="en-ZA" sz="1000" dirty="0">
                          <a:solidFill>
                            <a:srgbClr val="000000"/>
                          </a:solidFill>
                          <a:effectLst/>
                          <a:latin typeface="+mn-lt"/>
                          <a:ea typeface="Calibri" panose="020F0502020204030204" pitchFamily="34" charset="0"/>
                        </a:rPr>
                        <a:t>3 638.90 </a:t>
                      </a:r>
                      <a:endParaRPr lang="en-ZA" sz="1000" dirty="0">
                        <a:effectLst/>
                        <a:latin typeface="+mn-lt"/>
                        <a:ea typeface="Calibri" panose="020F0502020204030204" pitchFamily="34" charset="0"/>
                      </a:endParaRPr>
                    </a:p>
                  </a:txBody>
                  <a:tcPr marL="53816" marR="53816" marT="7144" marB="0"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tc>
                  <a:txBody>
                    <a:bodyPr/>
                    <a:lstStyle/>
                    <a:p>
                      <a:pPr algn="r"/>
                      <a:r>
                        <a:rPr lang="en-ZA" sz="1000" dirty="0">
                          <a:solidFill>
                            <a:srgbClr val="000000"/>
                          </a:solidFill>
                          <a:effectLst/>
                          <a:latin typeface="+mn-lt"/>
                          <a:ea typeface="Calibri" panose="020F0502020204030204" pitchFamily="34" charset="0"/>
                        </a:rPr>
                        <a:t>1 510.14</a:t>
                      </a:r>
                      <a:endParaRPr lang="en-ZA" sz="1000" dirty="0">
                        <a:effectLst/>
                        <a:latin typeface="+mn-lt"/>
                        <a:ea typeface="Calibri" panose="020F0502020204030204" pitchFamily="34" charset="0"/>
                      </a:endParaRPr>
                    </a:p>
                  </a:txBody>
                  <a:tcPr marL="53816" marR="53816" marT="7144" marB="0"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3658716113"/>
                  </a:ext>
                </a:extLst>
              </a:tr>
              <a:tr h="286102">
                <a:tc>
                  <a:txBody>
                    <a:bodyPr/>
                    <a:lstStyle/>
                    <a:p>
                      <a:pPr algn="r">
                        <a:spcAft>
                          <a:spcPts val="1200"/>
                        </a:spcAft>
                      </a:pPr>
                      <a:r>
                        <a:rPr lang="en-GB" sz="1000" b="1" dirty="0">
                          <a:solidFill>
                            <a:srgbClr val="000000"/>
                          </a:solidFill>
                          <a:effectLst/>
                          <a:latin typeface="Arial Nova" panose="020B0504020202020204" pitchFamily="34" charset="0"/>
                          <a:ea typeface="Times New Roman" panose="02020603050405020304" pitchFamily="18" charset="0"/>
                          <a:cs typeface="Times New Roman" panose="02020603050405020304" pitchFamily="18" charset="0"/>
                        </a:rPr>
                        <a:t>Standard</a:t>
                      </a:r>
                      <a:endParaRPr lang="en-ZA" sz="1050" b="1" dirty="0">
                        <a:effectLst/>
                        <a:latin typeface="Arial Nova" panose="020B0504020202020204" pitchFamily="34" charset="0"/>
                        <a:ea typeface="Times New Roman" panose="02020603050405020304" pitchFamily="18" charset="0"/>
                        <a:cs typeface="Times New Roman" panose="02020603050405020304" pitchFamily="18" charset="0"/>
                      </a:endParaRPr>
                    </a:p>
                  </a:txBody>
                  <a:tcPr marL="40481" marR="40481" marT="40481" marB="40481"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tc>
                  <a:txBody>
                    <a:bodyPr/>
                    <a:lstStyle/>
                    <a:p>
                      <a:pPr algn="r"/>
                      <a:r>
                        <a:rPr lang="en-ZA" sz="1000" dirty="0">
                          <a:solidFill>
                            <a:srgbClr val="000000"/>
                          </a:solidFill>
                          <a:effectLst/>
                          <a:latin typeface="+mn-lt"/>
                          <a:ea typeface="Calibri" panose="020F0502020204030204" pitchFamily="34" charset="0"/>
                        </a:rPr>
                        <a:t>909.73  </a:t>
                      </a:r>
                      <a:endParaRPr lang="en-ZA" sz="1000" dirty="0">
                        <a:effectLst/>
                        <a:latin typeface="+mn-lt"/>
                        <a:ea typeface="Calibri" panose="020F0502020204030204" pitchFamily="34" charset="0"/>
                      </a:endParaRPr>
                    </a:p>
                  </a:txBody>
                  <a:tcPr marL="53816" marR="53816" marT="7144" marB="0"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tc>
                  <a:txBody>
                    <a:bodyPr/>
                    <a:lstStyle/>
                    <a:p>
                      <a:pPr algn="r"/>
                      <a:r>
                        <a:rPr lang="en-ZA" sz="1000" dirty="0">
                          <a:solidFill>
                            <a:srgbClr val="000000"/>
                          </a:solidFill>
                          <a:effectLst/>
                          <a:latin typeface="+mn-lt"/>
                          <a:ea typeface="Calibri" panose="020F0502020204030204" pitchFamily="34" charset="0"/>
                        </a:rPr>
                        <a:t>849.08</a:t>
                      </a:r>
                      <a:endParaRPr lang="en-ZA" sz="1000" dirty="0">
                        <a:effectLst/>
                        <a:latin typeface="+mn-lt"/>
                        <a:ea typeface="Calibri" panose="020F0502020204030204" pitchFamily="34" charset="0"/>
                      </a:endParaRPr>
                    </a:p>
                  </a:txBody>
                  <a:tcPr marL="53816" marR="53816" marT="7144" marB="0"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3645885369"/>
                  </a:ext>
                </a:extLst>
              </a:tr>
              <a:tr h="286102">
                <a:tc>
                  <a:txBody>
                    <a:bodyPr/>
                    <a:lstStyle/>
                    <a:p>
                      <a:pPr algn="r">
                        <a:spcAft>
                          <a:spcPts val="1200"/>
                        </a:spcAft>
                      </a:pPr>
                      <a:r>
                        <a:rPr lang="en-GB" sz="1000" b="1" dirty="0">
                          <a:solidFill>
                            <a:srgbClr val="000000"/>
                          </a:solidFill>
                          <a:effectLst/>
                          <a:latin typeface="Arial Nova" panose="020B0504020202020204" pitchFamily="34" charset="0"/>
                          <a:ea typeface="Times New Roman" panose="02020603050405020304" pitchFamily="18" charset="0"/>
                          <a:cs typeface="Times New Roman" panose="02020603050405020304" pitchFamily="18" charset="0"/>
                        </a:rPr>
                        <a:t>Off-peak</a:t>
                      </a:r>
                      <a:endParaRPr lang="en-ZA" sz="1050" b="1" dirty="0">
                        <a:effectLst/>
                        <a:latin typeface="Arial Nova" panose="020B0504020202020204" pitchFamily="34" charset="0"/>
                        <a:ea typeface="Times New Roman" panose="02020603050405020304" pitchFamily="18" charset="0"/>
                        <a:cs typeface="Times New Roman" panose="02020603050405020304" pitchFamily="18" charset="0"/>
                      </a:endParaRPr>
                    </a:p>
                  </a:txBody>
                  <a:tcPr marL="40481" marR="40481" marT="40481" marB="40481"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tc>
                  <a:txBody>
                    <a:bodyPr/>
                    <a:lstStyle/>
                    <a:p>
                      <a:pPr algn="r"/>
                      <a:r>
                        <a:rPr lang="en-ZA" sz="1000" dirty="0">
                          <a:solidFill>
                            <a:srgbClr val="000000"/>
                          </a:solidFill>
                          <a:effectLst/>
                          <a:latin typeface="+mn-lt"/>
                          <a:ea typeface="Calibri" panose="020F0502020204030204" pitchFamily="34" charset="0"/>
                        </a:rPr>
                        <a:t>606.48  </a:t>
                      </a:r>
                      <a:endParaRPr lang="en-ZA" sz="1000" dirty="0">
                        <a:effectLst/>
                        <a:latin typeface="+mn-lt"/>
                        <a:ea typeface="Calibri" panose="020F0502020204030204" pitchFamily="34" charset="0"/>
                      </a:endParaRPr>
                    </a:p>
                  </a:txBody>
                  <a:tcPr marL="53816" marR="53816" marT="7144" marB="0"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tc>
                  <a:txBody>
                    <a:bodyPr/>
                    <a:lstStyle/>
                    <a:p>
                      <a:pPr algn="r"/>
                      <a:r>
                        <a:rPr lang="en-ZA" sz="1000" dirty="0">
                          <a:solidFill>
                            <a:srgbClr val="000000"/>
                          </a:solidFill>
                          <a:effectLst/>
                          <a:latin typeface="+mn-lt"/>
                          <a:ea typeface="Calibri" panose="020F0502020204030204" pitchFamily="34" charset="0"/>
                        </a:rPr>
                        <a:t>606.48</a:t>
                      </a:r>
                      <a:endParaRPr lang="en-ZA" sz="1000" dirty="0">
                        <a:effectLst/>
                        <a:latin typeface="+mn-lt"/>
                        <a:ea typeface="Calibri" panose="020F0502020204030204" pitchFamily="34" charset="0"/>
                      </a:endParaRPr>
                    </a:p>
                  </a:txBody>
                  <a:tcPr marL="53816" marR="53816" marT="7144" marB="0"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936178108"/>
                  </a:ext>
                </a:extLst>
              </a:tr>
            </a:tbl>
          </a:graphicData>
        </a:graphic>
      </p:graphicFrame>
      <p:pic>
        <p:nvPicPr>
          <p:cNvPr id="7" name="Picture 6">
            <a:extLst>
              <a:ext uri="{FF2B5EF4-FFF2-40B4-BE49-F238E27FC236}">
                <a16:creationId xmlns:a16="http://schemas.microsoft.com/office/drawing/2014/main" id="{4947A935-1F44-5E25-63A7-500589906BB0}"/>
              </a:ext>
            </a:extLst>
          </p:cNvPr>
          <p:cNvPicPr>
            <a:picLocks noChangeAspect="1"/>
          </p:cNvPicPr>
          <p:nvPr/>
        </p:nvPicPr>
        <p:blipFill rotWithShape="1">
          <a:blip r:embed="rId4"/>
          <a:srcRect l="6024" t="13924" r="7082" b="7709"/>
          <a:stretch/>
        </p:blipFill>
        <p:spPr>
          <a:xfrm>
            <a:off x="5599727" y="1040452"/>
            <a:ext cx="3527380" cy="1433785"/>
          </a:xfrm>
          <a:prstGeom prst="rect">
            <a:avLst/>
          </a:prstGeom>
        </p:spPr>
      </p:pic>
      <p:sp>
        <p:nvSpPr>
          <p:cNvPr id="8" name="Title 10">
            <a:extLst>
              <a:ext uri="{FF2B5EF4-FFF2-40B4-BE49-F238E27FC236}">
                <a16:creationId xmlns:a16="http://schemas.microsoft.com/office/drawing/2014/main" id="{64B23C91-F048-EA18-3EC2-B482D77A59EA}"/>
              </a:ext>
            </a:extLst>
          </p:cNvPr>
          <p:cNvSpPr txBox="1">
            <a:spLocks/>
          </p:cNvSpPr>
          <p:nvPr/>
        </p:nvSpPr>
        <p:spPr>
          <a:xfrm>
            <a:off x="6971496" y="2194694"/>
            <a:ext cx="1729330" cy="316798"/>
          </a:xfrm>
          <a:prstGeom prst="rect">
            <a:avLst/>
          </a:prstGeom>
        </p:spPr>
        <p:txBody>
          <a:bodyPr anchor="t" anchorCtr="0">
            <a:noAutofit/>
          </a:bodyPr>
          <a:lstStyle>
            <a:defPPr>
              <a:defRPr lang="en-US"/>
            </a:defPPr>
            <a:lvl1pPr marR="0" lvl="0" indent="0" fontAlgn="auto">
              <a:lnSpc>
                <a:spcPct val="129000"/>
              </a:lnSpc>
              <a:spcBef>
                <a:spcPct val="0"/>
              </a:spcBef>
              <a:spcAft>
                <a:spcPts val="0"/>
              </a:spcAft>
              <a:buClrTx/>
              <a:buSzTx/>
              <a:buFontTx/>
              <a:buNone/>
              <a:tabLst/>
              <a:defRPr kumimoji="0" sz="1050" b="1" i="0" u="none" strike="noStrike" cap="none" spc="0" normalizeH="0" baseline="0">
                <a:ln>
                  <a:noFill/>
                </a:ln>
                <a:solidFill>
                  <a:srgbClr val="DDDDDD">
                    <a:lumMod val="75000"/>
                  </a:srgbClr>
                </a:solidFill>
                <a:effectLst/>
                <a:uLnTx/>
                <a:uFillTx/>
                <a:latin typeface="Arial" panose="020B0604020202020204" pitchFamily="34" charset="0"/>
                <a:ea typeface="+mj-ea"/>
                <a:cs typeface="Arial" panose="020B0604020202020204" pitchFamily="34" charset="0"/>
              </a:defRPr>
            </a:lvl1pPr>
          </a:lstStyle>
          <a:p>
            <a:r>
              <a:rPr lang="en-US" sz="788" dirty="0"/>
              <a:t>Illustrative ToU periods </a:t>
            </a:r>
          </a:p>
        </p:txBody>
      </p:sp>
      <p:sp>
        <p:nvSpPr>
          <p:cNvPr id="11" name="TextBox 10">
            <a:extLst>
              <a:ext uri="{FF2B5EF4-FFF2-40B4-BE49-F238E27FC236}">
                <a16:creationId xmlns:a16="http://schemas.microsoft.com/office/drawing/2014/main" id="{C1AB97DD-0A36-F613-4050-02F6478E9489}"/>
              </a:ext>
            </a:extLst>
          </p:cNvPr>
          <p:cNvSpPr txBox="1"/>
          <p:nvPr/>
        </p:nvSpPr>
        <p:spPr>
          <a:xfrm>
            <a:off x="18738" y="5345650"/>
            <a:ext cx="2432464" cy="1200329"/>
          </a:xfrm>
          <a:prstGeom prst="rect">
            <a:avLst/>
          </a:prstGeom>
          <a:noFill/>
        </p:spPr>
        <p:txBody>
          <a:bodyPr wrap="square">
            <a:spAutoFit/>
          </a:bodyPr>
          <a:lstStyle/>
          <a:p>
            <a:r>
              <a:rPr lang="en-ZA" b="1" u="sng" dirty="0">
                <a:solidFill>
                  <a:schemeClr val="bg1"/>
                </a:solidFill>
              </a:rPr>
              <a:t>More Information:</a:t>
            </a:r>
          </a:p>
          <a:p>
            <a:r>
              <a:rPr lang="en-ZA" dirty="0">
                <a:solidFill>
                  <a:schemeClr val="bg1"/>
                </a:solidFill>
              </a:rPr>
              <a:t>https://www.eskom.co.za/distribution/distribution-energy-trader/</a:t>
            </a:r>
          </a:p>
        </p:txBody>
      </p:sp>
    </p:spTree>
    <p:extLst>
      <p:ext uri="{BB962C8B-B14F-4D97-AF65-F5344CB8AC3E}">
        <p14:creationId xmlns:p14="http://schemas.microsoft.com/office/powerpoint/2010/main" val="3638850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27614C0C-32A0-F656-5F51-224577EFBF93}"/>
              </a:ext>
            </a:extLst>
          </p:cNvPr>
          <p:cNvSpPr/>
          <p:nvPr/>
        </p:nvSpPr>
        <p:spPr>
          <a:xfrm>
            <a:off x="0" y="5308192"/>
            <a:ext cx="9144000" cy="479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ZA" sz="1350">
              <a:solidFill>
                <a:srgbClr val="FFFFFF"/>
              </a:solidFill>
              <a:latin typeface="Arial" panose="020B0604020202020204"/>
            </a:endParaRPr>
          </a:p>
        </p:txBody>
      </p:sp>
      <p:pic>
        <p:nvPicPr>
          <p:cNvPr id="36" name="Picture 35">
            <a:extLst>
              <a:ext uri="{FF2B5EF4-FFF2-40B4-BE49-F238E27FC236}">
                <a16:creationId xmlns:a16="http://schemas.microsoft.com/office/drawing/2014/main" id="{B40BDC89-169E-9FE0-130D-365D0FECCE31}"/>
              </a:ext>
            </a:extLst>
          </p:cNvPr>
          <p:cNvPicPr>
            <a:picLocks noChangeAspect="1"/>
          </p:cNvPicPr>
          <p:nvPr/>
        </p:nvPicPr>
        <p:blipFill rotWithShape="1">
          <a:blip r:embed="rId3"/>
          <a:srcRect t="6664" r="67754"/>
          <a:stretch/>
        </p:blipFill>
        <p:spPr>
          <a:xfrm>
            <a:off x="-182915" y="980728"/>
            <a:ext cx="2594676" cy="5877272"/>
          </a:xfrm>
          <a:prstGeom prst="rect">
            <a:avLst/>
          </a:prstGeom>
        </p:spPr>
      </p:pic>
      <p:sp>
        <p:nvSpPr>
          <p:cNvPr id="25" name="Slide Number Placeholder 24">
            <a:extLst>
              <a:ext uri="{FF2B5EF4-FFF2-40B4-BE49-F238E27FC236}">
                <a16:creationId xmlns:a16="http://schemas.microsoft.com/office/drawing/2014/main" id="{138E2C6A-E189-AA60-27A6-1C3688301E52}"/>
              </a:ext>
            </a:extLst>
          </p:cNvPr>
          <p:cNvSpPr>
            <a:spLocks noGrp="1"/>
          </p:cNvSpPr>
          <p:nvPr>
            <p:ph type="sldNum" sz="quarter" idx="4"/>
          </p:nvPr>
        </p:nvSpPr>
        <p:spPr/>
        <p:txBody>
          <a:bodyPr/>
          <a:lstStyle/>
          <a:p>
            <a:pPr defTabSz="685800" fontAlgn="auto">
              <a:spcBef>
                <a:spcPts val="0"/>
              </a:spcBef>
              <a:spcAft>
                <a:spcPts val="0"/>
              </a:spcAft>
              <a:defRPr/>
            </a:pPr>
            <a:fld id="{56B1497D-D85C-49F0-B0C9-9C5FED4EAE9E}" type="slidenum">
              <a:rPr lang="en-ZA">
                <a:solidFill>
                  <a:srgbClr val="003896">
                    <a:tint val="75000"/>
                  </a:srgbClr>
                </a:solidFill>
              </a:rPr>
              <a:pPr defTabSz="685800" fontAlgn="auto">
                <a:spcBef>
                  <a:spcPts val="0"/>
                </a:spcBef>
                <a:spcAft>
                  <a:spcPts val="0"/>
                </a:spcAft>
                <a:defRPr/>
              </a:pPr>
              <a:t>16</a:t>
            </a:fld>
            <a:endParaRPr lang="en-ZA" dirty="0">
              <a:solidFill>
                <a:srgbClr val="003896">
                  <a:tint val="75000"/>
                </a:srgbClr>
              </a:solidFill>
            </a:endParaRPr>
          </a:p>
        </p:txBody>
      </p:sp>
      <p:sp>
        <p:nvSpPr>
          <p:cNvPr id="35" name="Title 34">
            <a:extLst>
              <a:ext uri="{FF2B5EF4-FFF2-40B4-BE49-F238E27FC236}">
                <a16:creationId xmlns:a16="http://schemas.microsoft.com/office/drawing/2014/main" id="{FAA57646-79A6-EB9C-3B54-D8D29367670A}"/>
              </a:ext>
            </a:extLst>
          </p:cNvPr>
          <p:cNvSpPr>
            <a:spLocks noGrp="1"/>
          </p:cNvSpPr>
          <p:nvPr>
            <p:ph type="title"/>
          </p:nvPr>
        </p:nvSpPr>
        <p:spPr>
          <a:xfrm>
            <a:off x="107504" y="236727"/>
            <a:ext cx="7133833" cy="499500"/>
          </a:xfrm>
        </p:spPr>
        <p:txBody>
          <a:bodyPr/>
          <a:lstStyle/>
          <a:p>
            <a:r>
              <a:rPr lang="en-US" sz="2800" b="1" dirty="0"/>
              <a:t>Wheeling</a:t>
            </a:r>
            <a:endParaRPr lang="en-ZA" sz="2800" b="1" dirty="0"/>
          </a:p>
        </p:txBody>
      </p:sp>
      <p:pic>
        <p:nvPicPr>
          <p:cNvPr id="1026" name="Picture 2">
            <a:extLst>
              <a:ext uri="{FF2B5EF4-FFF2-40B4-BE49-F238E27FC236}">
                <a16:creationId xmlns:a16="http://schemas.microsoft.com/office/drawing/2014/main" id="{04A3197A-B0C2-3417-5680-78593D744D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8522" y="1070610"/>
            <a:ext cx="6345477" cy="2705972"/>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EA3E21F4-E1A1-AD44-393B-4B38A3DFE8EF}"/>
              </a:ext>
            </a:extLst>
          </p:cNvPr>
          <p:cNvSpPr txBox="1">
            <a:spLocks/>
          </p:cNvSpPr>
          <p:nvPr/>
        </p:nvSpPr>
        <p:spPr>
          <a:xfrm>
            <a:off x="126852" y="3870802"/>
            <a:ext cx="2528039" cy="888510"/>
          </a:xfrm>
          <a:prstGeom prst="rect">
            <a:avLst/>
          </a:prstGeom>
        </p:spPr>
        <p:txBody>
          <a:bodyPr>
            <a:noAutofit/>
          </a:bodyPr>
          <a:lstStyle>
            <a:lvl1pPr algn="l" defTabSz="914400" rtl="0" eaLnBrk="1" latinLnBrk="0" hangingPunct="1">
              <a:lnSpc>
                <a:spcPct val="90000"/>
              </a:lnSpc>
              <a:spcBef>
                <a:spcPct val="0"/>
              </a:spcBef>
              <a:buNone/>
              <a:defRPr sz="2400" kern="1200">
                <a:solidFill>
                  <a:schemeClr val="bg1"/>
                </a:solidFill>
                <a:latin typeface="+mj-lt"/>
                <a:ea typeface="+mj-ea"/>
                <a:cs typeface="+mj-cs"/>
              </a:defRPr>
            </a:lvl1pPr>
          </a:lstStyle>
          <a:p>
            <a:pPr marL="66675" indent="-66675" defTabSz="685800" fontAlgn="auto">
              <a:spcAft>
                <a:spcPts val="450"/>
              </a:spcAft>
              <a:buFont typeface="Arial" panose="020B0604020202020204" pitchFamily="34" charset="0"/>
              <a:buChar char="•"/>
              <a:defRPr/>
            </a:pPr>
            <a:r>
              <a:rPr lang="en-US" sz="1800" b="1" dirty="0">
                <a:solidFill>
                  <a:srgbClr val="FFFFFF"/>
                </a:solidFill>
                <a:latin typeface="Arial" panose="020B0604020202020204"/>
              </a:rPr>
              <a:t>Wheeling</a:t>
            </a:r>
          </a:p>
          <a:p>
            <a:pPr marL="66675" indent="-66675" defTabSz="685800" fontAlgn="auto">
              <a:spcAft>
                <a:spcPts val="450"/>
              </a:spcAft>
              <a:buFont typeface="Arial" panose="020B0604020202020204" pitchFamily="34" charset="0"/>
              <a:buChar char="•"/>
              <a:defRPr/>
            </a:pPr>
            <a:r>
              <a:rPr lang="en-US" sz="1800" b="1" dirty="0">
                <a:solidFill>
                  <a:srgbClr val="FFFFFF"/>
                </a:solidFill>
                <a:latin typeface="Arial" panose="020B0604020202020204"/>
              </a:rPr>
              <a:t>Virtual Wheeling</a:t>
            </a:r>
          </a:p>
        </p:txBody>
      </p:sp>
      <p:sp>
        <p:nvSpPr>
          <p:cNvPr id="12" name="TextBox 11">
            <a:extLst>
              <a:ext uri="{FF2B5EF4-FFF2-40B4-BE49-F238E27FC236}">
                <a16:creationId xmlns:a16="http://schemas.microsoft.com/office/drawing/2014/main" id="{B69B391E-69B4-3B2E-7587-753D1DC8E789}"/>
              </a:ext>
            </a:extLst>
          </p:cNvPr>
          <p:cNvSpPr txBox="1"/>
          <p:nvPr/>
        </p:nvSpPr>
        <p:spPr>
          <a:xfrm>
            <a:off x="2577783" y="4086868"/>
            <a:ext cx="6549324" cy="2010807"/>
          </a:xfrm>
          <a:prstGeom prst="rect">
            <a:avLst/>
          </a:prstGeom>
          <a:noFill/>
        </p:spPr>
        <p:txBody>
          <a:bodyPr wrap="square">
            <a:spAutoFit/>
          </a:bodyPr>
          <a:lstStyle/>
          <a:p>
            <a:pPr marL="197644" indent="-197644" defTabSz="685800" fontAlgn="auto">
              <a:lnSpc>
                <a:spcPct val="90000"/>
              </a:lnSpc>
              <a:spcAft>
                <a:spcPts val="450"/>
              </a:spcAft>
              <a:buFont typeface="Arial" panose="020B0604020202020204" pitchFamily="34" charset="0"/>
              <a:buChar char="•"/>
              <a:defRPr/>
            </a:pPr>
            <a:r>
              <a:rPr lang="en-US" sz="2000" b="1" dirty="0">
                <a:latin typeface="+mn-lt"/>
              </a:rPr>
              <a:t>Supports customer de-carbonization efforts</a:t>
            </a:r>
          </a:p>
          <a:p>
            <a:pPr marL="197644" indent="-197644" defTabSz="685800" fontAlgn="auto">
              <a:lnSpc>
                <a:spcPct val="90000"/>
              </a:lnSpc>
              <a:spcAft>
                <a:spcPts val="450"/>
              </a:spcAft>
              <a:buFont typeface="Arial" panose="020B0604020202020204" pitchFamily="34" charset="0"/>
              <a:buChar char="•"/>
              <a:defRPr/>
            </a:pPr>
            <a:r>
              <a:rPr lang="en-US" sz="2000" b="1" dirty="0">
                <a:latin typeface="+mn-lt"/>
              </a:rPr>
              <a:t>Promotes renewable energy</a:t>
            </a:r>
          </a:p>
          <a:p>
            <a:pPr marL="197644" indent="-197644" defTabSz="685800" fontAlgn="auto">
              <a:lnSpc>
                <a:spcPct val="90000"/>
              </a:lnSpc>
              <a:spcAft>
                <a:spcPts val="450"/>
              </a:spcAft>
              <a:buFont typeface="Arial" panose="020B0604020202020204" pitchFamily="34" charset="0"/>
              <a:buChar char="•"/>
              <a:defRPr/>
            </a:pPr>
            <a:r>
              <a:rPr lang="en-US" sz="2000" b="1" dirty="0">
                <a:latin typeface="+mn-lt"/>
              </a:rPr>
              <a:t>Provides additional kWh to the grid</a:t>
            </a:r>
          </a:p>
          <a:p>
            <a:pPr marL="197644" indent="-197644" defTabSz="685800" fontAlgn="auto">
              <a:lnSpc>
                <a:spcPct val="90000"/>
              </a:lnSpc>
              <a:spcAft>
                <a:spcPts val="450"/>
              </a:spcAft>
              <a:buFont typeface="Arial" panose="020B0604020202020204" pitchFamily="34" charset="0"/>
              <a:buChar char="•"/>
              <a:defRPr/>
            </a:pPr>
            <a:r>
              <a:rPr lang="en-US" sz="2000" b="1" dirty="0">
                <a:latin typeface="+mn-lt"/>
              </a:rPr>
              <a:t>Customers pay for use of the network</a:t>
            </a:r>
          </a:p>
          <a:p>
            <a:pPr marL="197644" indent="-197644" defTabSz="685800" fontAlgn="auto">
              <a:lnSpc>
                <a:spcPct val="90000"/>
              </a:lnSpc>
              <a:spcAft>
                <a:spcPts val="450"/>
              </a:spcAft>
              <a:buFont typeface="Arial" panose="020B0604020202020204" pitchFamily="34" charset="0"/>
              <a:buChar char="•"/>
              <a:defRPr/>
            </a:pPr>
            <a:r>
              <a:rPr lang="en-US" sz="2000" b="1" dirty="0">
                <a:latin typeface="+mn-lt"/>
              </a:rPr>
              <a:t>Customer can consume from Eskom and through a private bilateral PPA </a:t>
            </a:r>
            <a:endParaRPr lang="en-ZA" sz="2000" b="1" dirty="0">
              <a:latin typeface="+mn-lt"/>
            </a:endParaRPr>
          </a:p>
        </p:txBody>
      </p:sp>
      <p:grpSp>
        <p:nvGrpSpPr>
          <p:cNvPr id="2" name="Group 1">
            <a:extLst>
              <a:ext uri="{FF2B5EF4-FFF2-40B4-BE49-F238E27FC236}">
                <a16:creationId xmlns:a16="http://schemas.microsoft.com/office/drawing/2014/main" id="{48048611-321C-9974-26D2-246973E8F0BF}"/>
              </a:ext>
            </a:extLst>
          </p:cNvPr>
          <p:cNvGrpSpPr/>
          <p:nvPr/>
        </p:nvGrpSpPr>
        <p:grpSpPr>
          <a:xfrm>
            <a:off x="471852" y="1736040"/>
            <a:ext cx="1281095" cy="1178696"/>
            <a:chOff x="4672900" y="1854383"/>
            <a:chExt cx="741680" cy="711200"/>
          </a:xfrm>
        </p:grpSpPr>
        <p:sp>
          <p:nvSpPr>
            <p:cNvPr id="3" name="Oval 2">
              <a:extLst>
                <a:ext uri="{FF2B5EF4-FFF2-40B4-BE49-F238E27FC236}">
                  <a16:creationId xmlns:a16="http://schemas.microsoft.com/office/drawing/2014/main" id="{002E5D9B-0252-B648-2A36-FEBEDD5AF888}"/>
                </a:ext>
              </a:extLst>
            </p:cNvPr>
            <p:cNvSpPr/>
            <p:nvPr/>
          </p:nvSpPr>
          <p:spPr>
            <a:xfrm>
              <a:off x="4672900" y="1854383"/>
              <a:ext cx="741680" cy="711200"/>
            </a:xfrm>
            <a:prstGeom prst="ellipse">
              <a:avLst/>
            </a:prstGeom>
            <a:solidFill>
              <a:srgbClr val="3572B0"/>
            </a:solidFill>
            <a:ln w="9525" cap="rnd" cmpd="sng" algn="ctr">
              <a:noFill/>
              <a:prstDash val="solid"/>
              <a:round/>
              <a:headEnd type="none" w="med" len="med"/>
              <a:tailEnd type="none" w="med" len="med"/>
            </a:ln>
            <a:effectLst>
              <a:outerShdw blurRad="190500" dist="50800" dir="10440000" sx="123000" sy="123000" algn="ctr" rotWithShape="0">
                <a:schemeClr val="bg1"/>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ZA" sz="1050" kern="0" dirty="0" err="1">
                <a:solidFill>
                  <a:srgbClr val="FFFFFF"/>
                </a:solidFill>
                <a:latin typeface="Arial"/>
                <a:cs typeface="+mn-cs"/>
              </a:endParaRPr>
            </a:p>
          </p:txBody>
        </p:sp>
        <p:sp>
          <p:nvSpPr>
            <p:cNvPr id="4" name="TextBox 3">
              <a:extLst>
                <a:ext uri="{FF2B5EF4-FFF2-40B4-BE49-F238E27FC236}">
                  <a16:creationId xmlns:a16="http://schemas.microsoft.com/office/drawing/2014/main" id="{85D34134-FCA3-6EA3-868C-BDF4CCE70A93}"/>
                </a:ext>
              </a:extLst>
            </p:cNvPr>
            <p:cNvSpPr txBox="1"/>
            <p:nvPr/>
          </p:nvSpPr>
          <p:spPr>
            <a:xfrm>
              <a:off x="4672900" y="1935433"/>
              <a:ext cx="741680" cy="513080"/>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defRPr/>
              </a:pPr>
              <a:r>
                <a:rPr lang="en-US" sz="1500" b="1" kern="0" dirty="0">
                  <a:solidFill>
                    <a:srgbClr val="FFFFFF"/>
                  </a:solidFill>
                  <a:latin typeface="Arial"/>
                  <a:cs typeface="+mn-cs"/>
                </a:rPr>
                <a:t>PRODUCT 5</a:t>
              </a:r>
              <a:endParaRPr lang="en-ZA" sz="1500" b="1" kern="0" dirty="0" err="1">
                <a:solidFill>
                  <a:srgbClr val="FFFFFF"/>
                </a:solidFill>
                <a:latin typeface="Arial"/>
                <a:cs typeface="+mn-cs"/>
              </a:endParaRPr>
            </a:p>
          </p:txBody>
        </p:sp>
      </p:grpSp>
      <p:sp>
        <p:nvSpPr>
          <p:cNvPr id="9" name="TextBox 8">
            <a:extLst>
              <a:ext uri="{FF2B5EF4-FFF2-40B4-BE49-F238E27FC236}">
                <a16:creationId xmlns:a16="http://schemas.microsoft.com/office/drawing/2014/main" id="{0E55944B-C2F2-6D23-B036-D47E349CF8F4}"/>
              </a:ext>
            </a:extLst>
          </p:cNvPr>
          <p:cNvSpPr txBox="1"/>
          <p:nvPr/>
        </p:nvSpPr>
        <p:spPr>
          <a:xfrm>
            <a:off x="8446" y="5306083"/>
            <a:ext cx="2411761" cy="1477328"/>
          </a:xfrm>
          <a:prstGeom prst="rect">
            <a:avLst/>
          </a:prstGeom>
          <a:noFill/>
        </p:spPr>
        <p:txBody>
          <a:bodyPr wrap="square">
            <a:spAutoFit/>
          </a:bodyPr>
          <a:lstStyle/>
          <a:p>
            <a:r>
              <a:rPr lang="en-ZA" b="1" u="sng" dirty="0">
                <a:solidFill>
                  <a:schemeClr val="bg1"/>
                </a:solidFill>
              </a:rPr>
              <a:t>More Information:</a:t>
            </a:r>
          </a:p>
          <a:p>
            <a:r>
              <a:rPr lang="en-ZA" dirty="0">
                <a:solidFill>
                  <a:schemeClr val="bg1"/>
                </a:solidFill>
              </a:rPr>
              <a:t>https://www.eskom.co.za/distribution/tariffs-and-charges/wheeling/</a:t>
            </a:r>
          </a:p>
        </p:txBody>
      </p:sp>
    </p:spTree>
    <p:extLst>
      <p:ext uri="{BB962C8B-B14F-4D97-AF65-F5344CB8AC3E}">
        <p14:creationId xmlns:p14="http://schemas.microsoft.com/office/powerpoint/2010/main" val="28261556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39F173C-05CF-C88D-CAC3-788ABA193B16}"/>
              </a:ext>
            </a:extLst>
          </p:cNvPr>
          <p:cNvSpPr/>
          <p:nvPr/>
        </p:nvSpPr>
        <p:spPr>
          <a:xfrm>
            <a:off x="-1" y="1491470"/>
            <a:ext cx="9153346" cy="13311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ZA" sz="1350">
              <a:solidFill>
                <a:srgbClr val="FFFFFF"/>
              </a:solidFill>
              <a:latin typeface="Arial" panose="020B0604020202020204"/>
            </a:endParaRPr>
          </a:p>
        </p:txBody>
      </p:sp>
      <p:pic>
        <p:nvPicPr>
          <p:cNvPr id="23" name="Picture 22">
            <a:extLst>
              <a:ext uri="{FF2B5EF4-FFF2-40B4-BE49-F238E27FC236}">
                <a16:creationId xmlns:a16="http://schemas.microsoft.com/office/drawing/2014/main" id="{A2FFD61F-6978-814B-9288-2E6EE151306C}"/>
              </a:ext>
            </a:extLst>
          </p:cNvPr>
          <p:cNvPicPr>
            <a:picLocks noChangeAspect="1"/>
          </p:cNvPicPr>
          <p:nvPr/>
        </p:nvPicPr>
        <p:blipFill rotWithShape="1">
          <a:blip r:embed="rId2"/>
          <a:srcRect l="9959" t="-9928" r="3389" b="33075"/>
          <a:stretch/>
        </p:blipFill>
        <p:spPr>
          <a:xfrm>
            <a:off x="-9347" y="0"/>
            <a:ext cx="9153347" cy="6858000"/>
          </a:xfrm>
          <a:prstGeom prst="rect">
            <a:avLst/>
          </a:prstGeom>
        </p:spPr>
      </p:pic>
      <p:sp>
        <p:nvSpPr>
          <p:cNvPr id="12" name="Rectangle 11">
            <a:extLst>
              <a:ext uri="{FF2B5EF4-FFF2-40B4-BE49-F238E27FC236}">
                <a16:creationId xmlns:a16="http://schemas.microsoft.com/office/drawing/2014/main" id="{530CDB0F-CE07-24EA-468B-814565A25642}"/>
              </a:ext>
            </a:extLst>
          </p:cNvPr>
          <p:cNvSpPr/>
          <p:nvPr/>
        </p:nvSpPr>
        <p:spPr>
          <a:xfrm>
            <a:off x="1203064" y="1787594"/>
            <a:ext cx="6966498" cy="3116238"/>
          </a:xfrm>
          <a:prstGeom prst="rect">
            <a:avLst/>
          </a:prstGeom>
          <a:noFill/>
          <a:effectLst/>
        </p:spPr>
        <p:txBody>
          <a:bodyPr wrap="square" lIns="68580" tIns="34290" rIns="68580" bIns="34290">
            <a:spAutoFit/>
          </a:bodyPr>
          <a:lstStyle/>
          <a:p>
            <a:pPr algn="ctr" defTabSz="685800" fontAlgn="auto">
              <a:spcBef>
                <a:spcPts val="0"/>
              </a:spcBef>
              <a:spcAft>
                <a:spcPts val="0"/>
              </a:spcAft>
              <a:defRPr/>
            </a:pPr>
            <a:r>
              <a:rPr lang="en-US" sz="6600" b="1" dirty="0">
                <a:ln w="10160">
                  <a:noFill/>
                  <a:prstDash val="solid"/>
                </a:ln>
                <a:solidFill>
                  <a:srgbClr val="FFFFFF"/>
                </a:solidFill>
                <a:effectLst>
                  <a:outerShdw blurRad="38100" dist="22860" dir="5400000" algn="tl" rotWithShape="0">
                    <a:srgbClr val="000000">
                      <a:alpha val="30000"/>
                    </a:srgbClr>
                  </a:outerShdw>
                </a:effectLst>
                <a:latin typeface="Gill Sans MT" panose="020B0502020104020203" pitchFamily="34" charset="0"/>
                <a:ea typeface="Lato" panose="020F0502020204030203" pitchFamily="34" charset="0"/>
                <a:cs typeface="Lato" panose="020F0502020204030203" pitchFamily="34" charset="0"/>
              </a:rPr>
              <a:t>CHALLENGE</a:t>
            </a:r>
          </a:p>
          <a:p>
            <a:pPr algn="ctr" defTabSz="685800" fontAlgn="auto">
              <a:spcBef>
                <a:spcPts val="0"/>
              </a:spcBef>
              <a:spcAft>
                <a:spcPts val="0"/>
              </a:spcAft>
              <a:defRPr/>
            </a:pPr>
            <a:r>
              <a:rPr lang="en-US" sz="6600" b="1" dirty="0">
                <a:ln w="10160">
                  <a:noFill/>
                  <a:prstDash val="solid"/>
                </a:ln>
                <a:solidFill>
                  <a:srgbClr val="FFFFFF"/>
                </a:solidFill>
                <a:effectLst>
                  <a:outerShdw blurRad="38100" dist="22860" dir="5400000" algn="tl" rotWithShape="0">
                    <a:srgbClr val="000000">
                      <a:alpha val="30000"/>
                    </a:srgbClr>
                  </a:outerShdw>
                </a:effectLst>
                <a:latin typeface="Gill Sans MT" panose="020B0502020104020203" pitchFamily="34" charset="0"/>
                <a:ea typeface="Lato" panose="020F0502020204030203" pitchFamily="34" charset="0"/>
                <a:cs typeface="Lato" panose="020F0502020204030203" pitchFamily="34" charset="0"/>
              </a:rPr>
              <a:t>+</a:t>
            </a:r>
          </a:p>
          <a:p>
            <a:pPr algn="ctr" defTabSz="685800" fontAlgn="auto">
              <a:spcBef>
                <a:spcPts val="0"/>
              </a:spcBef>
              <a:spcAft>
                <a:spcPts val="0"/>
              </a:spcAft>
              <a:defRPr/>
            </a:pPr>
            <a:r>
              <a:rPr lang="en-US" sz="6600" b="1" cap="all" dirty="0">
                <a:ln w="10160">
                  <a:noFill/>
                  <a:prstDash val="solid"/>
                </a:ln>
                <a:solidFill>
                  <a:srgbClr val="FFFFFF"/>
                </a:solidFill>
                <a:effectLst>
                  <a:outerShdw blurRad="38100" dist="22860" dir="5400000" algn="tl" rotWithShape="0">
                    <a:srgbClr val="000000">
                      <a:alpha val="30000"/>
                    </a:srgbClr>
                  </a:outerShdw>
                </a:effectLst>
                <a:latin typeface="Gill Sans MT" panose="020B0502020104020203" pitchFamily="34" charset="0"/>
                <a:ea typeface="Lato" panose="020F0502020204030203" pitchFamily="34" charset="0"/>
                <a:cs typeface="Lato" panose="020F0502020204030203" pitchFamily="34" charset="0"/>
              </a:rPr>
              <a:t>Commitment</a:t>
            </a:r>
          </a:p>
        </p:txBody>
      </p:sp>
      <p:sp>
        <p:nvSpPr>
          <p:cNvPr id="4" name="Rectangle 3">
            <a:extLst>
              <a:ext uri="{FF2B5EF4-FFF2-40B4-BE49-F238E27FC236}">
                <a16:creationId xmlns:a16="http://schemas.microsoft.com/office/drawing/2014/main" id="{DCD368C6-202C-54A5-EE61-CC46B45D5817}"/>
              </a:ext>
            </a:extLst>
          </p:cNvPr>
          <p:cNvSpPr/>
          <p:nvPr/>
        </p:nvSpPr>
        <p:spPr>
          <a:xfrm>
            <a:off x="1" y="5994144"/>
            <a:ext cx="9143999" cy="459192"/>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srgbClr val="FFFFFF"/>
              </a:solidFill>
              <a:latin typeface="Arial" panose="020B0604020202020204"/>
            </a:endParaRPr>
          </a:p>
        </p:txBody>
      </p:sp>
      <p:sp>
        <p:nvSpPr>
          <p:cNvPr id="8" name="TextBox 6">
            <a:extLst>
              <a:ext uri="{FF2B5EF4-FFF2-40B4-BE49-F238E27FC236}">
                <a16:creationId xmlns:a16="http://schemas.microsoft.com/office/drawing/2014/main" id="{6D4FF86D-B1A4-E1DE-5471-E2A57F329006}"/>
              </a:ext>
            </a:extLst>
          </p:cNvPr>
          <p:cNvSpPr txBox="1"/>
          <p:nvPr/>
        </p:nvSpPr>
        <p:spPr>
          <a:xfrm>
            <a:off x="1500140" y="6035250"/>
            <a:ext cx="7234318" cy="3416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eaLnBrk="0" hangingPunct="0">
              <a:lnSpc>
                <a:spcPct val="90000"/>
              </a:lnSpc>
              <a:spcBef>
                <a:spcPts val="2700"/>
              </a:spcBef>
              <a:buClr>
                <a:srgbClr val="8C7F6D"/>
              </a:buClr>
              <a:defRPr/>
            </a:pPr>
            <a:r>
              <a:rPr lang="en-US" b="1" dirty="0">
                <a:solidFill>
                  <a:srgbClr val="C6BCAE"/>
                </a:solidFill>
                <a:latin typeface="Lato" panose="020F0502020204030203" pitchFamily="34" charset="0"/>
                <a:ea typeface="Lato" panose="020F0502020204030203" pitchFamily="34" charset="0"/>
                <a:cs typeface="Lato" panose="020F0502020204030203" pitchFamily="34" charset="0"/>
              </a:rPr>
              <a:t>Be part of solution – “Every MW count”</a:t>
            </a:r>
            <a:endParaRPr lang="en-US" sz="2400" b="1" i="1" dirty="0">
              <a:solidFill>
                <a:srgbClr val="C6BCAE"/>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5363328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DE96FEA5-2D44-34AC-5F3F-8B7904DC97CA}"/>
              </a:ext>
            </a:extLst>
          </p:cNvPr>
          <p:cNvGraphicFramePr>
            <a:graphicFrameLocks noChangeAspect="1"/>
          </p:cNvGraphicFramePr>
          <p:nvPr>
            <p:custDataLst>
              <p:tags r:id="rId1"/>
            </p:custDataLst>
          </p:nvPr>
        </p:nvGraphicFramePr>
        <p:xfrm>
          <a:off x="1191" y="858441"/>
          <a:ext cx="1191" cy="1191"/>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15" name="Object 14" hidden="1">
                        <a:extLst>
                          <a:ext uri="{FF2B5EF4-FFF2-40B4-BE49-F238E27FC236}">
                            <a16:creationId xmlns:a16="http://schemas.microsoft.com/office/drawing/2014/main" id="{DE96FEA5-2D44-34AC-5F3F-8B7904DC97CA}"/>
                          </a:ext>
                        </a:extLst>
                      </p:cNvPr>
                      <p:cNvPicPr/>
                      <p:nvPr/>
                    </p:nvPicPr>
                    <p:blipFill>
                      <a:blip r:embed="rId4"/>
                      <a:stretch>
                        <a:fillRect/>
                      </a:stretch>
                    </p:blipFill>
                    <p:spPr>
                      <a:xfrm>
                        <a:off x="1191" y="858441"/>
                        <a:ext cx="1191" cy="1191"/>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ED2BC69-AFD1-C196-8A7C-8C08B36DCE5C}"/>
              </a:ext>
            </a:extLst>
          </p:cNvPr>
          <p:cNvSpPr>
            <a:spLocks noGrp="1"/>
          </p:cNvSpPr>
          <p:nvPr>
            <p:ph type="title"/>
          </p:nvPr>
        </p:nvSpPr>
        <p:spPr/>
        <p:txBody>
          <a:bodyPr vert="horz"/>
          <a:lstStyle/>
          <a:p>
            <a:r>
              <a:rPr lang="en-GB" sz="1650" b="1" dirty="0">
                <a:latin typeface="Gill Sans MT" panose="020B0502020104020203" pitchFamily="34" charset="0"/>
              </a:rPr>
              <a:t>In addition to demand reduction, Dx is also focussing on five other initiatives to relieve pressure on the electricity system</a:t>
            </a:r>
          </a:p>
        </p:txBody>
      </p:sp>
      <p:cxnSp>
        <p:nvCxnSpPr>
          <p:cNvPr id="23" name="Straight Connector 22">
            <a:extLst>
              <a:ext uri="{FF2B5EF4-FFF2-40B4-BE49-F238E27FC236}">
                <a16:creationId xmlns:a16="http://schemas.microsoft.com/office/drawing/2014/main" id="{58CADE8B-315D-94C5-9606-4273E5802AA5}"/>
              </a:ext>
            </a:extLst>
          </p:cNvPr>
          <p:cNvCxnSpPr>
            <a:cxnSpLocks/>
          </p:cNvCxnSpPr>
          <p:nvPr/>
        </p:nvCxnSpPr>
        <p:spPr>
          <a:xfrm>
            <a:off x="2382" y="1329861"/>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5E9D8DF5-DE0D-9DFC-5A07-D1120F0DB154}"/>
              </a:ext>
            </a:extLst>
          </p:cNvPr>
          <p:cNvSpPr/>
          <p:nvPr/>
        </p:nvSpPr>
        <p:spPr>
          <a:xfrm>
            <a:off x="-8234" y="1510727"/>
            <a:ext cx="1914525" cy="6147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GB" sz="1350" dirty="0">
                <a:solidFill>
                  <a:srgbClr val="FFFFFF"/>
                </a:solidFill>
                <a:latin typeface="Gill Sans MT" panose="020B0502020104020203" pitchFamily="34" charset="0"/>
              </a:rPr>
              <a:t>Eskom Demand and Supply Products</a:t>
            </a:r>
          </a:p>
        </p:txBody>
      </p:sp>
      <p:sp>
        <p:nvSpPr>
          <p:cNvPr id="5" name="Rectangle 4">
            <a:extLst>
              <a:ext uri="{FF2B5EF4-FFF2-40B4-BE49-F238E27FC236}">
                <a16:creationId xmlns:a16="http://schemas.microsoft.com/office/drawing/2014/main" id="{4EF9B318-6F9D-86BB-AB73-66A3DBEE8699}"/>
              </a:ext>
            </a:extLst>
          </p:cNvPr>
          <p:cNvSpPr/>
          <p:nvPr/>
        </p:nvSpPr>
        <p:spPr>
          <a:xfrm>
            <a:off x="-8235" y="2557157"/>
            <a:ext cx="1914525" cy="4908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ZA" sz="1350" dirty="0">
                <a:solidFill>
                  <a:srgbClr val="FFFFFF"/>
                </a:solidFill>
                <a:latin typeface="Gill Sans MT" panose="020B0502020104020203" pitchFamily="34" charset="0"/>
              </a:rPr>
              <a:t>Communication Campaign</a:t>
            </a:r>
            <a:endParaRPr lang="en-GB" sz="1350" dirty="0">
              <a:solidFill>
                <a:srgbClr val="FFFFFF"/>
              </a:solidFill>
              <a:latin typeface="Gill Sans MT" panose="020B0502020104020203" pitchFamily="34" charset="0"/>
            </a:endParaRPr>
          </a:p>
        </p:txBody>
      </p:sp>
      <p:sp>
        <p:nvSpPr>
          <p:cNvPr id="6" name="Rectangle 5">
            <a:extLst>
              <a:ext uri="{FF2B5EF4-FFF2-40B4-BE49-F238E27FC236}">
                <a16:creationId xmlns:a16="http://schemas.microsoft.com/office/drawing/2014/main" id="{F386556D-A547-8B79-D121-C0E22B2E8C4D}"/>
              </a:ext>
            </a:extLst>
          </p:cNvPr>
          <p:cNvSpPr/>
          <p:nvPr/>
        </p:nvSpPr>
        <p:spPr>
          <a:xfrm>
            <a:off x="-14486" y="3548614"/>
            <a:ext cx="1914525" cy="7314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ZA" sz="1350" dirty="0">
                <a:solidFill>
                  <a:srgbClr val="FFFFFF"/>
                </a:solidFill>
                <a:latin typeface="Gill Sans MT" panose="020B0502020104020203" pitchFamily="34" charset="0"/>
              </a:rPr>
              <a:t>Rebate scheme</a:t>
            </a:r>
            <a:endParaRPr lang="en-GB" sz="1350" dirty="0">
              <a:solidFill>
                <a:srgbClr val="FFFFFF"/>
              </a:solidFill>
              <a:latin typeface="Gill Sans MT" panose="020B0502020104020203" pitchFamily="34" charset="0"/>
            </a:endParaRPr>
          </a:p>
        </p:txBody>
      </p:sp>
      <p:sp>
        <p:nvSpPr>
          <p:cNvPr id="7" name="Rectangle 6">
            <a:extLst>
              <a:ext uri="{FF2B5EF4-FFF2-40B4-BE49-F238E27FC236}">
                <a16:creationId xmlns:a16="http://schemas.microsoft.com/office/drawing/2014/main" id="{54ED60F4-297F-1C53-4DC3-1398706D0AB2}"/>
              </a:ext>
            </a:extLst>
          </p:cNvPr>
          <p:cNvSpPr/>
          <p:nvPr/>
        </p:nvSpPr>
        <p:spPr>
          <a:xfrm>
            <a:off x="-6251" y="4688363"/>
            <a:ext cx="1914525" cy="6147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0100" fontAlgn="auto">
              <a:lnSpc>
                <a:spcPct val="90000"/>
              </a:lnSpc>
              <a:spcAft>
                <a:spcPct val="35000"/>
              </a:spcAft>
              <a:defRPr/>
            </a:pPr>
            <a:r>
              <a:rPr lang="en-ZA" sz="1350" dirty="0">
                <a:solidFill>
                  <a:srgbClr val="FFFFFF"/>
                </a:solidFill>
                <a:latin typeface="Gill Sans MT" panose="020B0502020104020203" pitchFamily="34" charset="0"/>
              </a:rPr>
              <a:t>Schools energy program</a:t>
            </a:r>
          </a:p>
        </p:txBody>
      </p:sp>
      <p:sp>
        <p:nvSpPr>
          <p:cNvPr id="9" name="Rectangle 8">
            <a:extLst>
              <a:ext uri="{FF2B5EF4-FFF2-40B4-BE49-F238E27FC236}">
                <a16:creationId xmlns:a16="http://schemas.microsoft.com/office/drawing/2014/main" id="{EA27A914-6E24-0A4F-109E-A7C58034A5F6}"/>
              </a:ext>
            </a:extLst>
          </p:cNvPr>
          <p:cNvSpPr/>
          <p:nvPr/>
        </p:nvSpPr>
        <p:spPr>
          <a:xfrm>
            <a:off x="-14486" y="5800922"/>
            <a:ext cx="1914525" cy="6147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0100" fontAlgn="auto">
              <a:lnSpc>
                <a:spcPct val="90000"/>
              </a:lnSpc>
              <a:spcAft>
                <a:spcPct val="35000"/>
              </a:spcAft>
              <a:defRPr/>
            </a:pPr>
            <a:r>
              <a:rPr lang="en-US" sz="1200" dirty="0"/>
              <a:t>Minimum Energy Performance Standards</a:t>
            </a:r>
            <a:endParaRPr lang="en-GB" sz="1200" dirty="0">
              <a:solidFill>
                <a:srgbClr val="FFFFFF"/>
              </a:solidFill>
              <a:latin typeface="Gill Sans MT" panose="020B0502020104020203" pitchFamily="34" charset="0"/>
            </a:endParaRPr>
          </a:p>
        </p:txBody>
      </p:sp>
      <p:sp>
        <p:nvSpPr>
          <p:cNvPr id="14" name="TextBox 13">
            <a:extLst>
              <a:ext uri="{FF2B5EF4-FFF2-40B4-BE49-F238E27FC236}">
                <a16:creationId xmlns:a16="http://schemas.microsoft.com/office/drawing/2014/main" id="{8CFF752F-A1D0-4D90-716D-FAE0E5DF0D85}"/>
              </a:ext>
            </a:extLst>
          </p:cNvPr>
          <p:cNvSpPr txBox="1"/>
          <p:nvPr/>
        </p:nvSpPr>
        <p:spPr>
          <a:xfrm>
            <a:off x="-8234" y="986331"/>
            <a:ext cx="7405094" cy="338554"/>
          </a:xfrm>
          <a:prstGeom prst="rect">
            <a:avLst/>
          </a:prstGeom>
          <a:noFill/>
        </p:spPr>
        <p:txBody>
          <a:bodyPr wrap="square" rtlCol="0">
            <a:spAutoFit/>
          </a:bodyPr>
          <a:lstStyle/>
          <a:p>
            <a:pPr defTabSz="685800" fontAlgn="auto">
              <a:spcBef>
                <a:spcPts val="0"/>
              </a:spcBef>
              <a:spcAft>
                <a:spcPts val="0"/>
              </a:spcAft>
              <a:defRPr/>
            </a:pPr>
            <a:r>
              <a:rPr lang="en-US" sz="1600" b="1" dirty="0">
                <a:solidFill>
                  <a:srgbClr val="003896"/>
                </a:solidFill>
                <a:latin typeface="+mn-lt"/>
                <a:cs typeface="Arial"/>
              </a:rPr>
              <a:t>C</a:t>
            </a:r>
            <a:r>
              <a:rPr lang="en-ZA" sz="1600" b="1" dirty="0" err="1">
                <a:solidFill>
                  <a:srgbClr val="003896"/>
                </a:solidFill>
                <a:latin typeface="+mn-lt"/>
                <a:cs typeface="Arial"/>
              </a:rPr>
              <a:t>hallenges</a:t>
            </a:r>
            <a:endParaRPr lang="en-ZA" sz="1600" b="1" dirty="0">
              <a:solidFill>
                <a:srgbClr val="003896"/>
              </a:solidFill>
              <a:latin typeface="+mn-lt"/>
              <a:cs typeface="Arial"/>
            </a:endParaRPr>
          </a:p>
        </p:txBody>
      </p:sp>
      <p:sp>
        <p:nvSpPr>
          <p:cNvPr id="16" name="TextBox 15">
            <a:extLst>
              <a:ext uri="{FF2B5EF4-FFF2-40B4-BE49-F238E27FC236}">
                <a16:creationId xmlns:a16="http://schemas.microsoft.com/office/drawing/2014/main" id="{89D0895E-CA92-9E9F-5A73-EEC1E5C3FB4E}"/>
              </a:ext>
            </a:extLst>
          </p:cNvPr>
          <p:cNvSpPr txBox="1"/>
          <p:nvPr/>
        </p:nvSpPr>
        <p:spPr>
          <a:xfrm>
            <a:off x="1907704" y="991307"/>
            <a:ext cx="4743450" cy="338554"/>
          </a:xfrm>
          <a:prstGeom prst="rect">
            <a:avLst/>
          </a:prstGeom>
          <a:noFill/>
        </p:spPr>
        <p:txBody>
          <a:bodyPr wrap="square" rtlCol="0">
            <a:spAutoFit/>
          </a:bodyPr>
          <a:lstStyle/>
          <a:p>
            <a:pPr defTabSz="685800" fontAlgn="auto">
              <a:spcBef>
                <a:spcPts val="0"/>
              </a:spcBef>
              <a:spcAft>
                <a:spcPts val="0"/>
              </a:spcAft>
              <a:defRPr/>
            </a:pPr>
            <a:r>
              <a:rPr lang="en-ZA" sz="1600" b="1" dirty="0">
                <a:solidFill>
                  <a:srgbClr val="003896"/>
                </a:solidFill>
                <a:latin typeface="+mn-lt"/>
                <a:cs typeface="Arial"/>
              </a:rPr>
              <a:t>Description</a:t>
            </a:r>
          </a:p>
        </p:txBody>
      </p:sp>
      <p:sp>
        <p:nvSpPr>
          <p:cNvPr id="18" name="TextBox 17">
            <a:extLst>
              <a:ext uri="{FF2B5EF4-FFF2-40B4-BE49-F238E27FC236}">
                <a16:creationId xmlns:a16="http://schemas.microsoft.com/office/drawing/2014/main" id="{1108747F-63AD-39A7-EB74-100EA8D8E705}"/>
              </a:ext>
            </a:extLst>
          </p:cNvPr>
          <p:cNvSpPr txBox="1"/>
          <p:nvPr/>
        </p:nvSpPr>
        <p:spPr>
          <a:xfrm>
            <a:off x="1929970" y="1376603"/>
            <a:ext cx="7229475" cy="1052596"/>
          </a:xfrm>
          <a:prstGeom prst="rect">
            <a:avLst/>
          </a:prstGeom>
          <a:noFill/>
        </p:spPr>
        <p:txBody>
          <a:bodyPr wrap="square" rtlCol="0">
            <a:spAutoFit/>
          </a:bodyPr>
          <a:lstStyle/>
          <a:p>
            <a:pPr marL="214313" lvl="1" indent="-214313" defTabSz="685800" fontAlgn="auto">
              <a:lnSpc>
                <a:spcPct val="90000"/>
              </a:lnSpc>
              <a:spcAft>
                <a:spcPct val="15000"/>
              </a:spcAft>
              <a:buFont typeface="Arial" panose="020B0604020202020204" pitchFamily="34" charset="0"/>
              <a:buChar char="•"/>
              <a:defRPr/>
            </a:pPr>
            <a:r>
              <a:rPr lang="en-US" sz="1600" dirty="0">
                <a:solidFill>
                  <a:srgbClr val="003896"/>
                </a:solidFill>
                <a:latin typeface="+mn-lt"/>
                <a:cs typeface="+mn-cs"/>
              </a:rPr>
              <a:t>Increase participation in 5 incentive schemes to manage supply and demand</a:t>
            </a:r>
          </a:p>
          <a:p>
            <a:pPr marL="214313" lvl="1" indent="-214313" defTabSz="685800" fontAlgn="auto">
              <a:lnSpc>
                <a:spcPct val="90000"/>
              </a:lnSpc>
              <a:spcAft>
                <a:spcPct val="15000"/>
              </a:spcAft>
              <a:buFont typeface="Arial" panose="020B0604020202020204" pitchFamily="34" charset="0"/>
              <a:buChar char="•"/>
              <a:defRPr/>
            </a:pPr>
            <a:r>
              <a:rPr lang="en-US" sz="1600" dirty="0">
                <a:solidFill>
                  <a:srgbClr val="003896"/>
                </a:solidFill>
                <a:latin typeface="+mn-lt"/>
                <a:cs typeface="+mn-cs"/>
              </a:rPr>
              <a:t>Energy Efficiency audits</a:t>
            </a:r>
          </a:p>
          <a:p>
            <a:pPr marL="214313" lvl="1" indent="-214313" defTabSz="685800" fontAlgn="auto">
              <a:lnSpc>
                <a:spcPct val="90000"/>
              </a:lnSpc>
              <a:spcAft>
                <a:spcPct val="15000"/>
              </a:spcAft>
              <a:buFont typeface="Arial" panose="020B0604020202020204" pitchFamily="34" charset="0"/>
              <a:buChar char="•"/>
              <a:defRPr/>
            </a:pPr>
            <a:r>
              <a:rPr lang="en-US" sz="1600" dirty="0">
                <a:solidFill>
                  <a:srgbClr val="003896"/>
                </a:solidFill>
                <a:latin typeface="+mn-lt"/>
                <a:cs typeface="+mn-cs"/>
              </a:rPr>
              <a:t>Reporting Energy efficiency milestones and targets to NECOM</a:t>
            </a:r>
          </a:p>
        </p:txBody>
      </p:sp>
      <p:sp>
        <p:nvSpPr>
          <p:cNvPr id="19" name="TextBox 18">
            <a:extLst>
              <a:ext uri="{FF2B5EF4-FFF2-40B4-BE49-F238E27FC236}">
                <a16:creationId xmlns:a16="http://schemas.microsoft.com/office/drawing/2014/main" id="{AA7E6B62-D8C7-BC2E-F9E6-EF435CE4720F}"/>
              </a:ext>
            </a:extLst>
          </p:cNvPr>
          <p:cNvSpPr txBox="1"/>
          <p:nvPr/>
        </p:nvSpPr>
        <p:spPr>
          <a:xfrm>
            <a:off x="2004368" y="5579503"/>
            <a:ext cx="7143750" cy="1015663"/>
          </a:xfrm>
          <a:prstGeom prst="rect">
            <a:avLst/>
          </a:prstGeom>
          <a:solidFill>
            <a:schemeClr val="bg1"/>
          </a:solidFill>
        </p:spPr>
        <p:txBody>
          <a:bodyPr wrap="square" rtlCol="0">
            <a:spAutoFit/>
          </a:bodyPr>
          <a:lstStyle/>
          <a:p>
            <a:pPr marL="214313" lvl="1" indent="-214313" defTabSz="685800" fontAlgn="auto">
              <a:lnSpc>
                <a:spcPct val="90000"/>
              </a:lnSpc>
              <a:spcAft>
                <a:spcPct val="15000"/>
              </a:spcAft>
              <a:buFont typeface="Arial" panose="020B0604020202020204" pitchFamily="34" charset="0"/>
              <a:buChar char="•"/>
              <a:defRPr/>
            </a:pPr>
            <a:r>
              <a:rPr lang="en-US" sz="1600" i="1" dirty="0">
                <a:latin typeface="+mn-lt"/>
              </a:rPr>
              <a:t>South Africa</a:t>
            </a:r>
            <a:r>
              <a:rPr lang="en-US" sz="1600" dirty="0">
                <a:latin typeface="+mn-lt"/>
              </a:rPr>
              <a:t> has put in place regulations that require appliances sold in </a:t>
            </a:r>
            <a:r>
              <a:rPr lang="en-US" sz="1600" i="1" dirty="0">
                <a:latin typeface="+mn-lt"/>
              </a:rPr>
              <a:t>South Africa</a:t>
            </a:r>
            <a:r>
              <a:rPr lang="en-US" sz="1600" dirty="0">
                <a:latin typeface="+mn-lt"/>
              </a:rPr>
              <a:t> to meet Minimum Energy Performance Standards (</a:t>
            </a:r>
            <a:r>
              <a:rPr lang="en-US" sz="1600" i="1" dirty="0">
                <a:latin typeface="+mn-lt"/>
              </a:rPr>
              <a:t>MEPS</a:t>
            </a:r>
            <a:r>
              <a:rPr lang="en-US" sz="1600" dirty="0">
                <a:latin typeface="+mn-lt"/>
              </a:rPr>
              <a:t>).</a:t>
            </a:r>
          </a:p>
          <a:p>
            <a:pPr marL="214313" lvl="1" indent="-214313" defTabSz="685800" fontAlgn="auto">
              <a:lnSpc>
                <a:spcPct val="90000"/>
              </a:lnSpc>
              <a:spcAft>
                <a:spcPct val="15000"/>
              </a:spcAft>
              <a:buFont typeface="Arial" panose="020B0604020202020204" pitchFamily="34" charset="0"/>
              <a:buChar char="•"/>
              <a:defRPr/>
            </a:pPr>
            <a:r>
              <a:rPr lang="en-US" sz="1600" dirty="0">
                <a:latin typeface="+mn-lt"/>
              </a:rPr>
              <a:t>Significant </a:t>
            </a:r>
            <a:r>
              <a:rPr lang="en-US" sz="1600" dirty="0">
                <a:latin typeface="+mn-lt"/>
                <a:hlinkClick r:id="rId5"/>
              </a:rPr>
              <a:t>energy</a:t>
            </a:r>
            <a:r>
              <a:rPr lang="en-US" sz="1600" dirty="0">
                <a:latin typeface="+mn-lt"/>
              </a:rPr>
              <a:t> savings, improve operational competitiveness and alleviate pressure on the country’s electricity supply</a:t>
            </a:r>
            <a:endParaRPr lang="en-ZA" sz="1600" b="1" dirty="0">
              <a:solidFill>
                <a:srgbClr val="003896"/>
              </a:solidFill>
              <a:latin typeface="+mn-lt"/>
              <a:cs typeface="Arial"/>
            </a:endParaRPr>
          </a:p>
        </p:txBody>
      </p:sp>
      <p:sp>
        <p:nvSpPr>
          <p:cNvPr id="20" name="TextBox 19">
            <a:extLst>
              <a:ext uri="{FF2B5EF4-FFF2-40B4-BE49-F238E27FC236}">
                <a16:creationId xmlns:a16="http://schemas.microsoft.com/office/drawing/2014/main" id="{65951624-0654-4ECE-A354-7AF6127E0541}"/>
              </a:ext>
            </a:extLst>
          </p:cNvPr>
          <p:cNvSpPr txBox="1"/>
          <p:nvPr/>
        </p:nvSpPr>
        <p:spPr>
          <a:xfrm>
            <a:off x="1929970" y="4591614"/>
            <a:ext cx="7143750" cy="830997"/>
          </a:xfrm>
          <a:prstGeom prst="rect">
            <a:avLst/>
          </a:prstGeom>
          <a:noFill/>
        </p:spPr>
        <p:txBody>
          <a:bodyPr wrap="square" rtlCol="0">
            <a:spAutoFit/>
          </a:bodyPr>
          <a:lstStyle/>
          <a:p>
            <a:pPr marL="214313" lvl="1" indent="-214313" defTabSz="685800" fontAlgn="auto">
              <a:lnSpc>
                <a:spcPct val="90000"/>
              </a:lnSpc>
              <a:spcAft>
                <a:spcPct val="15000"/>
              </a:spcAft>
              <a:buFont typeface="Arial" panose="020B0604020202020204" pitchFamily="34" charset="0"/>
              <a:buChar char="•"/>
              <a:defRPr/>
            </a:pPr>
            <a:r>
              <a:rPr lang="en-US" sz="1600" dirty="0">
                <a:solidFill>
                  <a:srgbClr val="003896"/>
                </a:solidFill>
                <a:latin typeface="+mn-lt"/>
                <a:cs typeface="+mn-cs"/>
              </a:rPr>
              <a:t>Young energy ambassadors</a:t>
            </a:r>
          </a:p>
          <a:p>
            <a:pPr marL="214313" lvl="1" indent="-214313" defTabSz="685800" fontAlgn="auto">
              <a:lnSpc>
                <a:spcPct val="90000"/>
              </a:lnSpc>
              <a:spcAft>
                <a:spcPct val="15000"/>
              </a:spcAft>
              <a:buFont typeface="Arial" panose="020B0604020202020204" pitchFamily="34" charset="0"/>
              <a:buChar char="•"/>
              <a:defRPr/>
            </a:pPr>
            <a:r>
              <a:rPr lang="en-US" sz="1600" dirty="0">
                <a:solidFill>
                  <a:srgbClr val="003896"/>
                </a:solidFill>
                <a:latin typeface="+mn-lt"/>
                <a:cs typeface="+mn-cs"/>
              </a:rPr>
              <a:t>Distribution of material – Teachers, learners and parents (Start at HOME)</a:t>
            </a:r>
          </a:p>
          <a:p>
            <a:pPr marL="214313" lvl="1" indent="-214313" defTabSz="685800" fontAlgn="auto">
              <a:lnSpc>
                <a:spcPct val="90000"/>
              </a:lnSpc>
              <a:spcAft>
                <a:spcPct val="15000"/>
              </a:spcAft>
              <a:buFont typeface="Arial" panose="020B0604020202020204" pitchFamily="34" charset="0"/>
              <a:buChar char="•"/>
              <a:defRPr/>
            </a:pPr>
            <a:r>
              <a:rPr lang="en-US" sz="1600" dirty="0">
                <a:solidFill>
                  <a:srgbClr val="003896"/>
                </a:solidFill>
                <a:latin typeface="+mn-lt"/>
                <a:cs typeface="+mn-cs"/>
              </a:rPr>
              <a:t>Collaborate and sponsorship of school's energy competition</a:t>
            </a:r>
            <a:endParaRPr lang="en-ZA" sz="1600" dirty="0">
              <a:solidFill>
                <a:srgbClr val="003896"/>
              </a:solidFill>
              <a:latin typeface="+mn-lt"/>
              <a:cs typeface="+mn-cs"/>
            </a:endParaRPr>
          </a:p>
        </p:txBody>
      </p:sp>
      <p:sp>
        <p:nvSpPr>
          <p:cNvPr id="21" name="TextBox 20">
            <a:extLst>
              <a:ext uri="{FF2B5EF4-FFF2-40B4-BE49-F238E27FC236}">
                <a16:creationId xmlns:a16="http://schemas.microsoft.com/office/drawing/2014/main" id="{21A43B25-1199-D486-1ABC-B4DCF13D5E2D}"/>
              </a:ext>
            </a:extLst>
          </p:cNvPr>
          <p:cNvSpPr txBox="1"/>
          <p:nvPr/>
        </p:nvSpPr>
        <p:spPr>
          <a:xfrm>
            <a:off x="1914525" y="3270695"/>
            <a:ext cx="7229475" cy="1237262"/>
          </a:xfrm>
          <a:prstGeom prst="rect">
            <a:avLst/>
          </a:prstGeom>
          <a:noFill/>
        </p:spPr>
        <p:txBody>
          <a:bodyPr wrap="square" rtlCol="0">
            <a:spAutoFit/>
          </a:bodyPr>
          <a:lstStyle/>
          <a:p>
            <a:pPr marL="214313" lvl="1" indent="-214313" defTabSz="685800" fontAlgn="auto">
              <a:lnSpc>
                <a:spcPct val="90000"/>
              </a:lnSpc>
              <a:spcAft>
                <a:spcPct val="15000"/>
              </a:spcAft>
              <a:buFont typeface="Arial" panose="020B0604020202020204" pitchFamily="34" charset="0"/>
              <a:buChar char="•"/>
              <a:defRPr/>
            </a:pPr>
            <a:r>
              <a:rPr lang="en-US" sz="1600" dirty="0">
                <a:solidFill>
                  <a:srgbClr val="003896"/>
                </a:solidFill>
                <a:latin typeface="+mn-lt"/>
                <a:cs typeface="+mn-cs"/>
              </a:rPr>
              <a:t>Participate in Solar Geyser and Heat Pump rebate</a:t>
            </a:r>
          </a:p>
          <a:p>
            <a:pPr marL="214313" lvl="1" indent="-214313" defTabSz="685800" fontAlgn="auto">
              <a:lnSpc>
                <a:spcPct val="90000"/>
              </a:lnSpc>
              <a:spcAft>
                <a:spcPct val="15000"/>
              </a:spcAft>
              <a:buFont typeface="Arial" panose="020B0604020202020204" pitchFamily="34" charset="0"/>
              <a:buChar char="•"/>
              <a:defRPr/>
            </a:pPr>
            <a:r>
              <a:rPr lang="en-US" sz="1600" dirty="0">
                <a:effectLst/>
                <a:latin typeface="+mn-lt"/>
                <a:ea typeface="Calibri" panose="020F0502020204030204" pitchFamily="34" charset="0"/>
                <a:cs typeface="Times New Roman" panose="02020603050405020304" pitchFamily="18" charset="0"/>
              </a:rPr>
              <a:t>A technology mass rollout</a:t>
            </a:r>
            <a:r>
              <a:rPr lang="en-US" sz="1600" dirty="0">
                <a:latin typeface="+mn-lt"/>
                <a:ea typeface="Calibri" panose="020F0502020204030204" pitchFamily="34" charset="0"/>
                <a:cs typeface="Times New Roman" panose="02020603050405020304" pitchFamily="18" charset="0"/>
              </a:rPr>
              <a:t> is a </a:t>
            </a:r>
            <a:r>
              <a:rPr lang="en-US" sz="1600" dirty="0" err="1">
                <a:latin typeface="+mn-lt"/>
                <a:ea typeface="Calibri" panose="020F0502020204030204" pitchFamily="34" charset="0"/>
                <a:cs typeface="Times New Roman" panose="02020603050405020304" pitchFamily="18" charset="0"/>
              </a:rPr>
              <a:t>programme</a:t>
            </a:r>
            <a:r>
              <a:rPr lang="en-US" sz="1600" dirty="0">
                <a:latin typeface="+mn-lt"/>
                <a:ea typeface="Calibri" panose="020F0502020204030204" pitchFamily="34" charset="0"/>
                <a:cs typeface="Times New Roman" panose="02020603050405020304" pitchFamily="18" charset="0"/>
              </a:rPr>
              <a:t> where a </a:t>
            </a:r>
            <a:r>
              <a:rPr lang="en-US" sz="1600" b="1" dirty="0">
                <a:latin typeface="+mn-lt"/>
                <a:ea typeface="Calibri" panose="020F0502020204030204" pitchFamily="34" charset="0"/>
                <a:cs typeface="Times New Roman" panose="02020603050405020304" pitchFamily="18" charset="0"/>
              </a:rPr>
              <a:t>single or multi-technologies </a:t>
            </a:r>
            <a:r>
              <a:rPr lang="en-US" sz="1600" dirty="0">
                <a:latin typeface="+mn-lt"/>
                <a:ea typeface="Calibri" panose="020F0502020204030204" pitchFamily="34" charset="0"/>
                <a:cs typeface="Times New Roman" panose="02020603050405020304" pitchFamily="18" charset="0"/>
              </a:rPr>
              <a:t>are rolled out over a targeted area over defined time frame using </a:t>
            </a:r>
            <a:r>
              <a:rPr lang="en-US" sz="1600" b="1" dirty="0">
                <a:latin typeface="+mn-lt"/>
                <a:ea typeface="Calibri" panose="020F0502020204030204" pitchFamily="34" charset="0"/>
                <a:cs typeface="Times New Roman" panose="02020603050405020304" pitchFamily="18" charset="0"/>
              </a:rPr>
              <a:t>various rollout methodologies and incentives</a:t>
            </a:r>
            <a:r>
              <a:rPr lang="en-US" sz="1600" dirty="0">
                <a:latin typeface="+mn-lt"/>
                <a:ea typeface="Calibri" panose="020F0502020204030204" pitchFamily="34" charset="0"/>
                <a:cs typeface="Times New Roman" panose="02020603050405020304" pitchFamily="18" charset="0"/>
              </a:rPr>
              <a:t> to targeted  customers.</a:t>
            </a:r>
            <a:endParaRPr lang="en-US" sz="1600" dirty="0">
              <a:effectLst/>
              <a:latin typeface="+mn-lt"/>
              <a:ea typeface="Calibri" panose="020F050202020403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026C259C-356D-A245-0BCA-E0E65C65047C}"/>
              </a:ext>
            </a:extLst>
          </p:cNvPr>
          <p:cNvSpPr txBox="1"/>
          <p:nvPr/>
        </p:nvSpPr>
        <p:spPr>
          <a:xfrm>
            <a:off x="1966969" y="2415315"/>
            <a:ext cx="6924675" cy="1077218"/>
          </a:xfrm>
          <a:prstGeom prst="rect">
            <a:avLst/>
          </a:prstGeom>
          <a:noFill/>
        </p:spPr>
        <p:txBody>
          <a:bodyPr wrap="square" rtlCol="0">
            <a:spAutoFit/>
          </a:bodyPr>
          <a:lstStyle/>
          <a:p>
            <a:pPr marL="214313" indent="-214313" defTabSz="685800" fontAlgn="auto">
              <a:spcBef>
                <a:spcPts val="0"/>
              </a:spcBef>
              <a:spcAft>
                <a:spcPts val="0"/>
              </a:spcAft>
              <a:buFont typeface="Arial" panose="020B0604020202020204" pitchFamily="34" charset="0"/>
              <a:buChar char="•"/>
              <a:defRPr/>
            </a:pPr>
            <a:r>
              <a:rPr lang="en-ZA" sz="1600" dirty="0">
                <a:solidFill>
                  <a:srgbClr val="003896"/>
                </a:solidFill>
                <a:latin typeface="+mn-lt"/>
                <a:cs typeface="+mn-cs"/>
              </a:rPr>
              <a:t>Collaborate and partner of the establishment of Energy </a:t>
            </a:r>
            <a:r>
              <a:rPr lang="en-US" sz="1600" dirty="0">
                <a:solidFill>
                  <a:srgbClr val="003896"/>
                </a:solidFill>
                <a:latin typeface="+mn-lt"/>
                <a:cs typeface="+mn-cs"/>
              </a:rPr>
              <a:t>ambassadors'</a:t>
            </a:r>
            <a:r>
              <a:rPr lang="en-ZA" sz="1600" dirty="0">
                <a:solidFill>
                  <a:srgbClr val="003896"/>
                </a:solidFill>
                <a:latin typeface="+mn-lt"/>
                <a:cs typeface="+mn-cs"/>
              </a:rPr>
              <a:t> program</a:t>
            </a:r>
          </a:p>
          <a:p>
            <a:pPr marL="214313" indent="-214313" defTabSz="685800" fontAlgn="auto">
              <a:spcBef>
                <a:spcPts val="0"/>
              </a:spcBef>
              <a:spcAft>
                <a:spcPts val="0"/>
              </a:spcAft>
              <a:buFont typeface="Arial" panose="020B0604020202020204" pitchFamily="34" charset="0"/>
              <a:buChar char="•"/>
              <a:defRPr/>
            </a:pPr>
            <a:r>
              <a:rPr lang="en-ZA" sz="1600" dirty="0">
                <a:solidFill>
                  <a:srgbClr val="003896"/>
                </a:solidFill>
                <a:latin typeface="+mn-lt"/>
                <a:cs typeface="+mn-cs"/>
              </a:rPr>
              <a:t>Share the Energy saving tips and cobranding – material available</a:t>
            </a:r>
          </a:p>
          <a:p>
            <a:pPr defTabSz="685800" fontAlgn="auto">
              <a:spcBef>
                <a:spcPts val="0"/>
              </a:spcBef>
              <a:spcAft>
                <a:spcPts val="0"/>
              </a:spcAft>
              <a:defRPr/>
            </a:pPr>
            <a:endParaRPr lang="en-ZA" sz="1600" b="1" dirty="0">
              <a:solidFill>
                <a:srgbClr val="003896"/>
              </a:solidFill>
              <a:latin typeface="+mn-lt"/>
              <a:cs typeface="Arial"/>
            </a:endParaRPr>
          </a:p>
        </p:txBody>
      </p:sp>
      <p:cxnSp>
        <p:nvCxnSpPr>
          <p:cNvPr id="29" name="Straight Connector 28">
            <a:extLst>
              <a:ext uri="{FF2B5EF4-FFF2-40B4-BE49-F238E27FC236}">
                <a16:creationId xmlns:a16="http://schemas.microsoft.com/office/drawing/2014/main" id="{5B4DF1B1-B409-982E-368A-995DA3080983}"/>
              </a:ext>
            </a:extLst>
          </p:cNvPr>
          <p:cNvCxnSpPr>
            <a:cxnSpLocks/>
          </p:cNvCxnSpPr>
          <p:nvPr/>
        </p:nvCxnSpPr>
        <p:spPr>
          <a:xfrm>
            <a:off x="0" y="2429199"/>
            <a:ext cx="9144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2C38B53-1ABC-FC29-92DF-566C68864F07}"/>
              </a:ext>
            </a:extLst>
          </p:cNvPr>
          <p:cNvCxnSpPr>
            <a:cxnSpLocks/>
          </p:cNvCxnSpPr>
          <p:nvPr/>
        </p:nvCxnSpPr>
        <p:spPr>
          <a:xfrm>
            <a:off x="0" y="3220541"/>
            <a:ext cx="9144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01FCEBE-7239-6D90-DC25-9EC47AAA87F8}"/>
              </a:ext>
            </a:extLst>
          </p:cNvPr>
          <p:cNvCxnSpPr>
            <a:cxnSpLocks/>
          </p:cNvCxnSpPr>
          <p:nvPr/>
        </p:nvCxnSpPr>
        <p:spPr>
          <a:xfrm>
            <a:off x="-6251" y="4499520"/>
            <a:ext cx="9144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94CFB62-01F4-B062-EED8-9E181F36BF06}"/>
              </a:ext>
            </a:extLst>
          </p:cNvPr>
          <p:cNvCxnSpPr>
            <a:cxnSpLocks/>
          </p:cNvCxnSpPr>
          <p:nvPr/>
        </p:nvCxnSpPr>
        <p:spPr>
          <a:xfrm>
            <a:off x="-14486" y="5477851"/>
            <a:ext cx="9144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 name="Dodecagon 2">
            <a:extLst>
              <a:ext uri="{FF2B5EF4-FFF2-40B4-BE49-F238E27FC236}">
                <a16:creationId xmlns:a16="http://schemas.microsoft.com/office/drawing/2014/main" id="{7AB195A9-4124-2CA5-15B3-ED4D43E92C74}"/>
              </a:ext>
            </a:extLst>
          </p:cNvPr>
          <p:cNvSpPr/>
          <p:nvPr/>
        </p:nvSpPr>
        <p:spPr>
          <a:xfrm>
            <a:off x="-14486" y="1412776"/>
            <a:ext cx="285747" cy="245157"/>
          </a:xfrm>
          <a:prstGeom prst="dodecagon">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a:t>1</a:t>
            </a:r>
            <a:endParaRPr lang="en-ZA" dirty="0"/>
          </a:p>
        </p:txBody>
      </p:sp>
      <p:sp>
        <p:nvSpPr>
          <p:cNvPr id="8" name="Dodecagon 7">
            <a:extLst>
              <a:ext uri="{FF2B5EF4-FFF2-40B4-BE49-F238E27FC236}">
                <a16:creationId xmlns:a16="http://schemas.microsoft.com/office/drawing/2014/main" id="{31BF75FA-1557-99E5-F81D-11024D3512D1}"/>
              </a:ext>
            </a:extLst>
          </p:cNvPr>
          <p:cNvSpPr/>
          <p:nvPr/>
        </p:nvSpPr>
        <p:spPr>
          <a:xfrm>
            <a:off x="-31753" y="2487720"/>
            <a:ext cx="285747" cy="245157"/>
          </a:xfrm>
          <a:prstGeom prst="dodecagon">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a:t>2</a:t>
            </a:r>
            <a:endParaRPr lang="en-ZA" dirty="0"/>
          </a:p>
        </p:txBody>
      </p:sp>
      <p:sp>
        <p:nvSpPr>
          <p:cNvPr id="10" name="Dodecagon 9">
            <a:extLst>
              <a:ext uri="{FF2B5EF4-FFF2-40B4-BE49-F238E27FC236}">
                <a16:creationId xmlns:a16="http://schemas.microsoft.com/office/drawing/2014/main" id="{21247ABA-922B-7A74-7584-D2556477F1E1}"/>
              </a:ext>
            </a:extLst>
          </p:cNvPr>
          <p:cNvSpPr/>
          <p:nvPr/>
        </p:nvSpPr>
        <p:spPr>
          <a:xfrm>
            <a:off x="-14487" y="3492533"/>
            <a:ext cx="285747" cy="245157"/>
          </a:xfrm>
          <a:prstGeom prst="dodecagon">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a:t>3</a:t>
            </a:r>
            <a:endParaRPr lang="en-ZA" dirty="0"/>
          </a:p>
        </p:txBody>
      </p:sp>
      <p:sp>
        <p:nvSpPr>
          <p:cNvPr id="11" name="Dodecagon 10">
            <a:extLst>
              <a:ext uri="{FF2B5EF4-FFF2-40B4-BE49-F238E27FC236}">
                <a16:creationId xmlns:a16="http://schemas.microsoft.com/office/drawing/2014/main" id="{0D10BEBC-3D26-CABC-7D54-7D8F90304021}"/>
              </a:ext>
            </a:extLst>
          </p:cNvPr>
          <p:cNvSpPr/>
          <p:nvPr/>
        </p:nvSpPr>
        <p:spPr>
          <a:xfrm>
            <a:off x="8728" y="4622098"/>
            <a:ext cx="285747" cy="245157"/>
          </a:xfrm>
          <a:prstGeom prst="dodecagon">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a:t>4</a:t>
            </a:r>
            <a:endParaRPr lang="en-ZA" dirty="0"/>
          </a:p>
        </p:txBody>
      </p:sp>
      <p:sp>
        <p:nvSpPr>
          <p:cNvPr id="12" name="Dodecagon 11">
            <a:extLst>
              <a:ext uri="{FF2B5EF4-FFF2-40B4-BE49-F238E27FC236}">
                <a16:creationId xmlns:a16="http://schemas.microsoft.com/office/drawing/2014/main" id="{3F922D8D-6910-35FE-CD0D-9351CF3A735C}"/>
              </a:ext>
            </a:extLst>
          </p:cNvPr>
          <p:cNvSpPr/>
          <p:nvPr/>
        </p:nvSpPr>
        <p:spPr>
          <a:xfrm>
            <a:off x="-14488" y="5678343"/>
            <a:ext cx="285747" cy="245157"/>
          </a:xfrm>
          <a:prstGeom prst="dodecagon">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a:t>5</a:t>
            </a:r>
            <a:endParaRPr lang="en-ZA" dirty="0"/>
          </a:p>
        </p:txBody>
      </p:sp>
    </p:spTree>
    <p:extLst>
      <p:ext uri="{BB962C8B-B14F-4D97-AF65-F5344CB8AC3E}">
        <p14:creationId xmlns:p14="http://schemas.microsoft.com/office/powerpoint/2010/main" val="3541863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9E017-54E7-4991-FC01-4A112191702A}"/>
              </a:ext>
            </a:extLst>
          </p:cNvPr>
          <p:cNvSpPr>
            <a:spLocks noGrp="1"/>
          </p:cNvSpPr>
          <p:nvPr>
            <p:ph type="title"/>
          </p:nvPr>
        </p:nvSpPr>
        <p:spPr/>
        <p:txBody>
          <a:bodyPr/>
          <a:lstStyle/>
          <a:p>
            <a:endParaRPr lang="en-ZA"/>
          </a:p>
        </p:txBody>
      </p:sp>
      <p:sp>
        <p:nvSpPr>
          <p:cNvPr id="4" name="Text Placeholder 3">
            <a:extLst>
              <a:ext uri="{FF2B5EF4-FFF2-40B4-BE49-F238E27FC236}">
                <a16:creationId xmlns:a16="http://schemas.microsoft.com/office/drawing/2014/main" id="{CE156717-AA26-878B-1CCB-EA978D960DDB}"/>
              </a:ext>
            </a:extLst>
          </p:cNvPr>
          <p:cNvSpPr>
            <a:spLocks noGrp="1"/>
          </p:cNvSpPr>
          <p:nvPr>
            <p:ph type="body" idx="1"/>
          </p:nvPr>
        </p:nvSpPr>
        <p:spPr/>
        <p:txBody>
          <a:bodyPr/>
          <a:lstStyle/>
          <a:p>
            <a:endParaRPr lang="en-ZA"/>
          </a:p>
        </p:txBody>
      </p:sp>
      <p:pic>
        <p:nvPicPr>
          <p:cNvPr id="6" name="Picture 5">
            <a:extLst>
              <a:ext uri="{FF2B5EF4-FFF2-40B4-BE49-F238E27FC236}">
                <a16:creationId xmlns:a16="http://schemas.microsoft.com/office/drawing/2014/main" id="{CC4F5E9F-5FA7-03D9-BF10-CECC2328777B}"/>
              </a:ext>
            </a:extLst>
          </p:cNvPr>
          <p:cNvPicPr>
            <a:picLocks noChangeAspect="1"/>
          </p:cNvPicPr>
          <p:nvPr/>
        </p:nvPicPr>
        <p:blipFill>
          <a:blip r:embed="rId2"/>
          <a:stretch>
            <a:fillRect/>
          </a:stretch>
        </p:blipFill>
        <p:spPr>
          <a:xfrm>
            <a:off x="0" y="0"/>
            <a:ext cx="4321303" cy="6784973"/>
          </a:xfrm>
          <a:prstGeom prst="rect">
            <a:avLst/>
          </a:prstGeom>
        </p:spPr>
      </p:pic>
      <p:pic>
        <p:nvPicPr>
          <p:cNvPr id="16" name="Picture 15">
            <a:extLst>
              <a:ext uri="{FF2B5EF4-FFF2-40B4-BE49-F238E27FC236}">
                <a16:creationId xmlns:a16="http://schemas.microsoft.com/office/drawing/2014/main" id="{D6217156-4885-C2F4-8E1C-17C80E72A8D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27985" y="980728"/>
            <a:ext cx="4716015" cy="5732237"/>
          </a:xfrm>
          <a:prstGeom prst="rect">
            <a:avLst/>
          </a:prstGeom>
        </p:spPr>
      </p:pic>
      <p:sp>
        <p:nvSpPr>
          <p:cNvPr id="3" name="TextBox 2">
            <a:extLst>
              <a:ext uri="{FF2B5EF4-FFF2-40B4-BE49-F238E27FC236}">
                <a16:creationId xmlns:a16="http://schemas.microsoft.com/office/drawing/2014/main" id="{FFF318A6-5678-7D0E-35DF-473652AB6210}"/>
              </a:ext>
            </a:extLst>
          </p:cNvPr>
          <p:cNvSpPr txBox="1"/>
          <p:nvPr/>
        </p:nvSpPr>
        <p:spPr>
          <a:xfrm>
            <a:off x="5250870" y="6309320"/>
            <a:ext cx="4577714" cy="276999"/>
          </a:xfrm>
          <a:prstGeom prst="rect">
            <a:avLst/>
          </a:prstGeom>
          <a:noFill/>
        </p:spPr>
        <p:txBody>
          <a:bodyPr wrap="square">
            <a:spAutoFit/>
          </a:bodyPr>
          <a:lstStyle/>
          <a:p>
            <a:r>
              <a:rPr lang="en-US" sz="1200" dirty="0">
                <a:solidFill>
                  <a:schemeClr val="bg2">
                    <a:lumMod val="10000"/>
                  </a:schemeClr>
                </a:solidFill>
                <a:hlinkClick r:id="rId4">
                  <a:extLst>
                    <a:ext uri="{A12FA001-AC4F-418D-AE19-62706E023703}">
                      <ahyp:hlinkClr xmlns:ahyp="http://schemas.microsoft.com/office/drawing/2018/hyperlinkcolor" val="tx"/>
                    </a:ext>
                  </a:extLst>
                </a:hlinkClick>
              </a:rPr>
              <a:t>Website: Home - The Schoolyard (eskom.co.za)</a:t>
            </a:r>
            <a:endParaRPr lang="en-ZA" sz="1200" dirty="0">
              <a:solidFill>
                <a:schemeClr val="bg2">
                  <a:lumMod val="10000"/>
                </a:schemeClr>
              </a:solidFill>
            </a:endParaRPr>
          </a:p>
        </p:txBody>
      </p:sp>
    </p:spTree>
    <p:extLst>
      <p:ext uri="{BB962C8B-B14F-4D97-AF65-F5344CB8AC3E}">
        <p14:creationId xmlns:p14="http://schemas.microsoft.com/office/powerpoint/2010/main" val="1034460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a:xfrm>
            <a:off x="192715" y="184444"/>
            <a:ext cx="7133833" cy="666000"/>
          </a:xfrm>
        </p:spPr>
        <p:txBody>
          <a:bodyPr/>
          <a:lstStyle/>
          <a:p>
            <a:pPr eaLnBrk="1" hangingPunct="1"/>
            <a:r>
              <a:rPr lang="en-GB" sz="2800" dirty="0"/>
              <a:t>CONTEXT to Electricity Crisis</a:t>
            </a:r>
          </a:p>
        </p:txBody>
      </p:sp>
      <p:sp>
        <p:nvSpPr>
          <p:cNvPr id="3" name="Rectangle 2"/>
          <p:cNvSpPr/>
          <p:nvPr/>
        </p:nvSpPr>
        <p:spPr>
          <a:xfrm>
            <a:off x="-2408" y="1408113"/>
            <a:ext cx="8378825" cy="5045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Slide Number Placeholder 4"/>
          <p:cNvSpPr txBox="1">
            <a:spLocks noGrp="1"/>
          </p:cNvSpPr>
          <p:nvPr/>
        </p:nvSpPr>
        <p:spPr bwMode="auto">
          <a:xfrm>
            <a:off x="7164388" y="6453188"/>
            <a:ext cx="165100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algn="r" eaLnBrk="1" hangingPunct="1"/>
            <a:fld id="{30191D81-08BB-4021-9D93-BA965ABE99D6}" type="slidenum">
              <a:rPr lang="en-ZA" sz="1000" b="0">
                <a:solidFill>
                  <a:srgbClr val="83725B"/>
                </a:solidFill>
              </a:rPr>
              <a:pPr algn="r" eaLnBrk="1" hangingPunct="1"/>
              <a:t>2</a:t>
            </a:fld>
            <a:endParaRPr lang="en-ZA" sz="1000" b="0" dirty="0">
              <a:solidFill>
                <a:srgbClr val="83725B"/>
              </a:solidFill>
            </a:endParaRPr>
          </a:p>
        </p:txBody>
      </p:sp>
      <p:pic>
        <p:nvPicPr>
          <p:cNvPr id="2" name="Picture 1">
            <a:extLst>
              <a:ext uri="{FF2B5EF4-FFF2-40B4-BE49-F238E27FC236}">
                <a16:creationId xmlns:a16="http://schemas.microsoft.com/office/drawing/2014/main" id="{8C1F6CF6-91AF-4ED8-CBCA-52128212F81A}"/>
              </a:ext>
            </a:extLst>
          </p:cNvPr>
          <p:cNvPicPr>
            <a:picLocks noChangeAspect="1"/>
          </p:cNvPicPr>
          <p:nvPr/>
        </p:nvPicPr>
        <p:blipFill>
          <a:blip r:embed="rId2"/>
          <a:stretch>
            <a:fillRect/>
          </a:stretch>
        </p:blipFill>
        <p:spPr>
          <a:xfrm>
            <a:off x="18735" y="871769"/>
            <a:ext cx="2805020" cy="2599992"/>
          </a:xfrm>
          <a:prstGeom prst="ellipse">
            <a:avLst/>
          </a:prstGeom>
          <a:ln>
            <a:noFill/>
          </a:ln>
          <a:effectLst>
            <a:softEdge rad="112500"/>
          </a:effectLst>
        </p:spPr>
      </p:pic>
      <p:pic>
        <p:nvPicPr>
          <p:cNvPr id="4" name="Picture 3">
            <a:extLst>
              <a:ext uri="{FF2B5EF4-FFF2-40B4-BE49-F238E27FC236}">
                <a16:creationId xmlns:a16="http://schemas.microsoft.com/office/drawing/2014/main" id="{66ACDCA9-8B82-6453-CFAC-5F95149D2965}"/>
              </a:ext>
            </a:extLst>
          </p:cNvPr>
          <p:cNvPicPr>
            <a:picLocks noChangeAspect="1"/>
          </p:cNvPicPr>
          <p:nvPr/>
        </p:nvPicPr>
        <p:blipFill>
          <a:blip r:embed="rId3"/>
          <a:stretch>
            <a:fillRect/>
          </a:stretch>
        </p:blipFill>
        <p:spPr>
          <a:xfrm>
            <a:off x="3045917" y="1025966"/>
            <a:ext cx="2930166" cy="2557231"/>
          </a:xfrm>
          <a:prstGeom prst="ellipse">
            <a:avLst/>
          </a:prstGeom>
          <a:ln>
            <a:noFill/>
          </a:ln>
          <a:effectLst>
            <a:softEdge rad="112500"/>
          </a:effectLst>
        </p:spPr>
      </p:pic>
      <p:pic>
        <p:nvPicPr>
          <p:cNvPr id="5" name="Picture 4" descr="Top Stories &amp; News in South Africa this week">
            <a:extLst>
              <a:ext uri="{FF2B5EF4-FFF2-40B4-BE49-F238E27FC236}">
                <a16:creationId xmlns:a16="http://schemas.microsoft.com/office/drawing/2014/main" id="{3B22148E-8DB4-B4AE-BD4A-12F698FE03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5223" y="998914"/>
            <a:ext cx="2778657" cy="253714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31BA7A5-90EB-7125-1BAD-322C8FC03D80}"/>
              </a:ext>
            </a:extLst>
          </p:cNvPr>
          <p:cNvPicPr>
            <a:picLocks noChangeAspect="1"/>
          </p:cNvPicPr>
          <p:nvPr/>
        </p:nvPicPr>
        <p:blipFill>
          <a:blip r:embed="rId5"/>
          <a:stretch>
            <a:fillRect/>
          </a:stretch>
        </p:blipFill>
        <p:spPr>
          <a:xfrm>
            <a:off x="179512" y="3694633"/>
            <a:ext cx="2930166" cy="2130109"/>
          </a:xfrm>
          <a:prstGeom prst="rect">
            <a:avLst/>
          </a:prstGeom>
        </p:spPr>
      </p:pic>
      <p:sp>
        <p:nvSpPr>
          <p:cNvPr id="9" name="TextBox 8">
            <a:extLst>
              <a:ext uri="{FF2B5EF4-FFF2-40B4-BE49-F238E27FC236}">
                <a16:creationId xmlns:a16="http://schemas.microsoft.com/office/drawing/2014/main" id="{C534A1BC-5C28-9F8B-1937-49F6AF92CFFB}"/>
              </a:ext>
            </a:extLst>
          </p:cNvPr>
          <p:cNvSpPr txBox="1"/>
          <p:nvPr/>
        </p:nvSpPr>
        <p:spPr>
          <a:xfrm>
            <a:off x="3109678" y="5795173"/>
            <a:ext cx="4577316" cy="369332"/>
          </a:xfrm>
          <a:prstGeom prst="rect">
            <a:avLst/>
          </a:prstGeom>
          <a:noFill/>
        </p:spPr>
        <p:txBody>
          <a:bodyPr wrap="square">
            <a:spAutoFit/>
          </a:bodyPr>
          <a:lstStyle/>
          <a:p>
            <a:r>
              <a:rPr lang="en-ZA" b="1" dirty="0"/>
              <a:t>Integrated Resource Plan 2019</a:t>
            </a:r>
          </a:p>
        </p:txBody>
      </p:sp>
      <p:sp>
        <p:nvSpPr>
          <p:cNvPr id="10" name="TextBox 9">
            <a:extLst>
              <a:ext uri="{FF2B5EF4-FFF2-40B4-BE49-F238E27FC236}">
                <a16:creationId xmlns:a16="http://schemas.microsoft.com/office/drawing/2014/main" id="{7E0CC033-5DAC-7226-7BFC-8D0ED98E3B81}"/>
              </a:ext>
            </a:extLst>
          </p:cNvPr>
          <p:cNvSpPr txBox="1"/>
          <p:nvPr/>
        </p:nvSpPr>
        <p:spPr>
          <a:xfrm>
            <a:off x="867861" y="3347507"/>
            <a:ext cx="1510686" cy="369332"/>
          </a:xfrm>
          <a:prstGeom prst="rect">
            <a:avLst/>
          </a:prstGeom>
          <a:noFill/>
        </p:spPr>
        <p:txBody>
          <a:bodyPr wrap="square">
            <a:spAutoFit/>
          </a:bodyPr>
          <a:lstStyle/>
          <a:p>
            <a:r>
              <a:rPr lang="en-ZA" b="1" dirty="0"/>
              <a:t>ESKOM</a:t>
            </a:r>
          </a:p>
        </p:txBody>
      </p:sp>
      <p:pic>
        <p:nvPicPr>
          <p:cNvPr id="11" name="Picture 10">
            <a:extLst>
              <a:ext uri="{FF2B5EF4-FFF2-40B4-BE49-F238E27FC236}">
                <a16:creationId xmlns:a16="http://schemas.microsoft.com/office/drawing/2014/main" id="{7FEDDF3A-89C4-43C3-1082-DECA006B56C3}"/>
              </a:ext>
            </a:extLst>
          </p:cNvPr>
          <p:cNvPicPr>
            <a:picLocks noChangeAspect="1"/>
          </p:cNvPicPr>
          <p:nvPr/>
        </p:nvPicPr>
        <p:blipFill>
          <a:blip r:embed="rId6"/>
          <a:stretch>
            <a:fillRect/>
          </a:stretch>
        </p:blipFill>
        <p:spPr>
          <a:xfrm>
            <a:off x="3465417" y="3616519"/>
            <a:ext cx="2930167" cy="2238648"/>
          </a:xfrm>
          <a:prstGeom prst="rect">
            <a:avLst/>
          </a:prstGeom>
        </p:spPr>
      </p:pic>
      <p:pic>
        <p:nvPicPr>
          <p:cNvPr id="12" name="Picture 2" descr="https://www.eskom.co.za/distribution/wp-content/uploads/2023/04/mainbannerG-1024x253.png">
            <a:extLst>
              <a:ext uri="{FF2B5EF4-FFF2-40B4-BE49-F238E27FC236}">
                <a16:creationId xmlns:a16="http://schemas.microsoft.com/office/drawing/2014/main" id="{BBEC6B52-9D35-0AC4-7424-09CDC67FBEB5}"/>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l="62412"/>
          <a:stretch/>
        </p:blipFill>
        <p:spPr bwMode="auto">
          <a:xfrm>
            <a:off x="6555106" y="3741760"/>
            <a:ext cx="2570158" cy="199913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353C770-346F-2456-88E5-7BFAC111AE14}"/>
              </a:ext>
            </a:extLst>
          </p:cNvPr>
          <p:cNvSpPr txBox="1"/>
          <p:nvPr/>
        </p:nvSpPr>
        <p:spPr>
          <a:xfrm>
            <a:off x="6648622" y="5734551"/>
            <a:ext cx="2476642" cy="369332"/>
          </a:xfrm>
          <a:prstGeom prst="rect">
            <a:avLst/>
          </a:prstGeom>
          <a:noFill/>
        </p:spPr>
        <p:txBody>
          <a:bodyPr wrap="square">
            <a:spAutoFit/>
          </a:bodyPr>
          <a:lstStyle/>
          <a:p>
            <a:r>
              <a:rPr lang="en-US" b="1" dirty="0"/>
              <a:t>D</a:t>
            </a:r>
            <a:r>
              <a:rPr lang="en-ZA" b="1" dirty="0"/>
              <a:t>DMP + others</a:t>
            </a:r>
          </a:p>
        </p:txBody>
      </p:sp>
      <p:sp>
        <p:nvSpPr>
          <p:cNvPr id="14" name="TextBox 13">
            <a:extLst>
              <a:ext uri="{FF2B5EF4-FFF2-40B4-BE49-F238E27FC236}">
                <a16:creationId xmlns:a16="http://schemas.microsoft.com/office/drawing/2014/main" id="{2879683B-9539-EF52-5388-0C433DCC6A41}"/>
              </a:ext>
            </a:extLst>
          </p:cNvPr>
          <p:cNvSpPr txBox="1"/>
          <p:nvPr/>
        </p:nvSpPr>
        <p:spPr>
          <a:xfrm>
            <a:off x="373631" y="5827127"/>
            <a:ext cx="2681057" cy="369332"/>
          </a:xfrm>
          <a:prstGeom prst="rect">
            <a:avLst/>
          </a:prstGeom>
          <a:noFill/>
        </p:spPr>
        <p:txBody>
          <a:bodyPr wrap="square">
            <a:spAutoFit/>
          </a:bodyPr>
          <a:lstStyle/>
          <a:p>
            <a:r>
              <a:rPr lang="en-ZA" b="1" dirty="0"/>
              <a:t>CALL TO ACTION</a:t>
            </a:r>
          </a:p>
        </p:txBody>
      </p:sp>
      <p:sp>
        <p:nvSpPr>
          <p:cNvPr id="15" name="TextBox 14">
            <a:extLst>
              <a:ext uri="{FF2B5EF4-FFF2-40B4-BE49-F238E27FC236}">
                <a16:creationId xmlns:a16="http://schemas.microsoft.com/office/drawing/2014/main" id="{21712A00-08F9-0244-FE3D-71B16AA1DC01}"/>
              </a:ext>
            </a:extLst>
          </p:cNvPr>
          <p:cNvSpPr txBox="1"/>
          <p:nvPr/>
        </p:nvSpPr>
        <p:spPr>
          <a:xfrm>
            <a:off x="2749070" y="3318894"/>
            <a:ext cx="3855314" cy="369332"/>
          </a:xfrm>
          <a:prstGeom prst="rect">
            <a:avLst/>
          </a:prstGeom>
          <a:noFill/>
        </p:spPr>
        <p:txBody>
          <a:bodyPr wrap="square">
            <a:spAutoFit/>
          </a:bodyPr>
          <a:lstStyle/>
          <a:p>
            <a:r>
              <a:rPr lang="en-US" b="1" dirty="0"/>
              <a:t>Power</a:t>
            </a:r>
            <a:r>
              <a:rPr lang="en-ZA" b="1" dirty="0"/>
              <a:t> System Balancing ACT</a:t>
            </a:r>
          </a:p>
        </p:txBody>
      </p:sp>
      <p:sp>
        <p:nvSpPr>
          <p:cNvPr id="16" name="TextBox 15">
            <a:extLst>
              <a:ext uri="{FF2B5EF4-FFF2-40B4-BE49-F238E27FC236}">
                <a16:creationId xmlns:a16="http://schemas.microsoft.com/office/drawing/2014/main" id="{E6CEC9BE-9D8D-B9BA-537C-3E7184FA94E0}"/>
              </a:ext>
            </a:extLst>
          </p:cNvPr>
          <p:cNvSpPr txBox="1"/>
          <p:nvPr/>
        </p:nvSpPr>
        <p:spPr>
          <a:xfrm>
            <a:off x="6804499" y="3375540"/>
            <a:ext cx="3855314" cy="369332"/>
          </a:xfrm>
          <a:prstGeom prst="rect">
            <a:avLst/>
          </a:prstGeom>
          <a:noFill/>
        </p:spPr>
        <p:txBody>
          <a:bodyPr wrap="square">
            <a:spAutoFit/>
          </a:bodyPr>
          <a:lstStyle/>
          <a:p>
            <a:r>
              <a:rPr lang="en-US" b="1" dirty="0"/>
              <a:t>LOADSHEDDING</a:t>
            </a:r>
            <a:endParaRPr lang="en-ZA" b="1" dirty="0"/>
          </a:p>
        </p:txBody>
      </p:sp>
      <p:sp>
        <p:nvSpPr>
          <p:cNvPr id="18" name="TextBox 17">
            <a:extLst>
              <a:ext uri="{FF2B5EF4-FFF2-40B4-BE49-F238E27FC236}">
                <a16:creationId xmlns:a16="http://schemas.microsoft.com/office/drawing/2014/main" id="{02D8EBF7-0643-B26C-6EC4-10F1ADF481F4}"/>
              </a:ext>
            </a:extLst>
          </p:cNvPr>
          <p:cNvSpPr txBox="1"/>
          <p:nvPr/>
        </p:nvSpPr>
        <p:spPr>
          <a:xfrm>
            <a:off x="0" y="6189004"/>
            <a:ext cx="9144000" cy="646331"/>
          </a:xfrm>
          <a:prstGeom prst="rect">
            <a:avLst/>
          </a:prstGeom>
          <a:noFill/>
        </p:spPr>
        <p:txBody>
          <a:bodyPr wrap="square">
            <a:spAutoFit/>
          </a:bodyPr>
          <a:lstStyle/>
          <a:p>
            <a:pPr marL="285750" indent="-285750" algn="just">
              <a:spcAft>
                <a:spcPts val="600"/>
              </a:spcAft>
              <a:buFont typeface="Arial" panose="020B0604020202020204" pitchFamily="34" charset="0"/>
              <a:buChar char="•"/>
            </a:pPr>
            <a:r>
              <a:rPr lang="en-US" sz="1800" b="1" dirty="0">
                <a:latin typeface="Gill Sans MT" panose="020B0502020104020203" pitchFamily="34" charset="0"/>
              </a:rPr>
              <a:t>While load shedding continues </a:t>
            </a:r>
            <a:r>
              <a:rPr lang="en-US" sz="1800" dirty="0">
                <a:latin typeface="Gill Sans MT" panose="020B0502020104020203" pitchFamily="34" charset="0"/>
              </a:rPr>
              <a:t>to impact the country and the economy, we were </a:t>
            </a:r>
            <a:r>
              <a:rPr lang="en-US" sz="1800" b="1" dirty="0">
                <a:latin typeface="Gill Sans MT" panose="020B0502020104020203" pitchFamily="34" charset="0"/>
              </a:rPr>
              <a:t>able to contain the intensity below the levels that were anticipated </a:t>
            </a:r>
            <a:r>
              <a:rPr lang="en-US" sz="1800" dirty="0">
                <a:latin typeface="Gill Sans MT" panose="020B0502020104020203" pitchFamily="34" charset="0"/>
              </a:rPr>
              <a:t>in our winter outlook </a:t>
            </a:r>
          </a:p>
        </p:txBody>
      </p:sp>
    </p:spTree>
    <p:extLst>
      <p:ext uri="{BB962C8B-B14F-4D97-AF65-F5344CB8AC3E}">
        <p14:creationId xmlns:p14="http://schemas.microsoft.com/office/powerpoint/2010/main" val="4282796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A6E56-3E19-4D7F-2CE9-CFF8F54E1763}"/>
              </a:ext>
            </a:extLst>
          </p:cNvPr>
          <p:cNvSpPr>
            <a:spLocks noGrp="1"/>
          </p:cNvSpPr>
          <p:nvPr>
            <p:ph type="title"/>
          </p:nvPr>
        </p:nvSpPr>
        <p:spPr/>
        <p:txBody>
          <a:bodyPr/>
          <a:lstStyle/>
          <a:p>
            <a:endParaRPr lang="en-ZA" dirty="0"/>
          </a:p>
        </p:txBody>
      </p:sp>
      <p:sp>
        <p:nvSpPr>
          <p:cNvPr id="3" name="Picture Placeholder 2">
            <a:extLst>
              <a:ext uri="{FF2B5EF4-FFF2-40B4-BE49-F238E27FC236}">
                <a16:creationId xmlns:a16="http://schemas.microsoft.com/office/drawing/2014/main" id="{FAEFE622-EC2C-5AB7-50CF-F8E71D300EC9}"/>
              </a:ext>
            </a:extLst>
          </p:cNvPr>
          <p:cNvSpPr>
            <a:spLocks noGrp="1"/>
          </p:cNvSpPr>
          <p:nvPr>
            <p:ph type="pic" idx="2"/>
          </p:nvPr>
        </p:nvSpPr>
        <p:spPr/>
      </p:sp>
      <p:sp>
        <p:nvSpPr>
          <p:cNvPr id="4" name="Text Placeholder 3">
            <a:extLst>
              <a:ext uri="{FF2B5EF4-FFF2-40B4-BE49-F238E27FC236}">
                <a16:creationId xmlns:a16="http://schemas.microsoft.com/office/drawing/2014/main" id="{8E353D3A-BEEB-FD6A-3241-3B66E5BB089A}"/>
              </a:ext>
            </a:extLst>
          </p:cNvPr>
          <p:cNvSpPr>
            <a:spLocks noGrp="1"/>
          </p:cNvSpPr>
          <p:nvPr>
            <p:ph type="body" idx="1"/>
          </p:nvPr>
        </p:nvSpPr>
        <p:spPr/>
        <p:txBody>
          <a:bodyPr/>
          <a:lstStyle/>
          <a:p>
            <a:endParaRPr lang="en-ZA"/>
          </a:p>
        </p:txBody>
      </p:sp>
      <p:pic>
        <p:nvPicPr>
          <p:cNvPr id="6" name="Picture 5">
            <a:extLst>
              <a:ext uri="{FF2B5EF4-FFF2-40B4-BE49-F238E27FC236}">
                <a16:creationId xmlns:a16="http://schemas.microsoft.com/office/drawing/2014/main" id="{98CF69E6-A5C1-9378-25FF-0CD269AA77DC}"/>
              </a:ext>
            </a:extLst>
          </p:cNvPr>
          <p:cNvPicPr>
            <a:picLocks noChangeAspect="1"/>
          </p:cNvPicPr>
          <p:nvPr/>
        </p:nvPicPr>
        <p:blipFill>
          <a:blip r:embed="rId2"/>
          <a:stretch>
            <a:fillRect/>
          </a:stretch>
        </p:blipFill>
        <p:spPr>
          <a:xfrm>
            <a:off x="0" y="996949"/>
            <a:ext cx="9144000" cy="5168355"/>
          </a:xfrm>
          <a:prstGeom prst="rect">
            <a:avLst/>
          </a:prstGeom>
        </p:spPr>
      </p:pic>
      <p:sp>
        <p:nvSpPr>
          <p:cNvPr id="10" name="TextBox 9">
            <a:extLst>
              <a:ext uri="{FF2B5EF4-FFF2-40B4-BE49-F238E27FC236}">
                <a16:creationId xmlns:a16="http://schemas.microsoft.com/office/drawing/2014/main" id="{C945AD73-0353-98E6-4FD7-35F22E02C948}"/>
              </a:ext>
            </a:extLst>
          </p:cNvPr>
          <p:cNvSpPr txBox="1"/>
          <p:nvPr/>
        </p:nvSpPr>
        <p:spPr>
          <a:xfrm>
            <a:off x="467544" y="6295103"/>
            <a:ext cx="7256255" cy="369332"/>
          </a:xfrm>
          <a:prstGeom prst="rect">
            <a:avLst/>
          </a:prstGeom>
          <a:noFill/>
        </p:spPr>
        <p:txBody>
          <a:bodyPr wrap="square">
            <a:spAutoFit/>
          </a:bodyPr>
          <a:lstStyle/>
          <a:p>
            <a:r>
              <a:rPr lang="en-ZA" dirty="0"/>
              <a:t>https://www.rubybook.co.za/book-water.php</a:t>
            </a:r>
          </a:p>
        </p:txBody>
      </p:sp>
    </p:spTree>
    <p:extLst>
      <p:ext uri="{BB962C8B-B14F-4D97-AF65-F5344CB8AC3E}">
        <p14:creationId xmlns:p14="http://schemas.microsoft.com/office/powerpoint/2010/main" val="41709331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AKECHARGE_WHATSAPP-2">
            <a:hlinkClick r:id="" action="ppaction://media"/>
            <a:extLst>
              <a:ext uri="{FF2B5EF4-FFF2-40B4-BE49-F238E27FC236}">
                <a16:creationId xmlns:a16="http://schemas.microsoft.com/office/drawing/2014/main" id="{3A18DDDE-F1A1-8F47-4272-B500D438BA9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7504" y="1268760"/>
            <a:ext cx="8928992" cy="4572000"/>
          </a:xfrm>
          <a:prstGeom prst="rect">
            <a:avLst/>
          </a:prstGeom>
        </p:spPr>
      </p:pic>
      <p:pic>
        <p:nvPicPr>
          <p:cNvPr id="3" name="Picture 2">
            <a:extLst>
              <a:ext uri="{FF2B5EF4-FFF2-40B4-BE49-F238E27FC236}">
                <a16:creationId xmlns:a16="http://schemas.microsoft.com/office/drawing/2014/main" id="{FF53F3A2-67F6-F191-8F69-E55ECA32882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31628" y="6168050"/>
            <a:ext cx="8928992" cy="692696"/>
          </a:xfrm>
          <a:prstGeom prst="rect">
            <a:avLst/>
          </a:prstGeom>
        </p:spPr>
      </p:pic>
    </p:spTree>
    <p:extLst>
      <p:ext uri="{BB962C8B-B14F-4D97-AF65-F5344CB8AC3E}">
        <p14:creationId xmlns:p14="http://schemas.microsoft.com/office/powerpoint/2010/main" val="334512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6758A9F-8874-7FD7-6887-B615B77AD5DD}"/>
              </a:ext>
            </a:extLst>
          </p:cNvPr>
          <p:cNvSpPr txBox="1"/>
          <p:nvPr/>
        </p:nvSpPr>
        <p:spPr>
          <a:xfrm>
            <a:off x="192253" y="6381328"/>
            <a:ext cx="8352928" cy="369332"/>
          </a:xfrm>
          <a:prstGeom prst="rect">
            <a:avLst/>
          </a:prstGeom>
          <a:noFill/>
        </p:spPr>
        <p:txBody>
          <a:bodyPr wrap="square">
            <a:spAutoFit/>
          </a:bodyPr>
          <a:lstStyle/>
          <a:p>
            <a:r>
              <a:rPr lang="en-ZA" dirty="0"/>
              <a:t>Website: https://www.stateofthenation.gov.za/takechargesa/about-necom</a:t>
            </a:r>
          </a:p>
        </p:txBody>
      </p:sp>
      <p:pic>
        <p:nvPicPr>
          <p:cNvPr id="2" name="Picture 1">
            <a:extLst>
              <a:ext uri="{FF2B5EF4-FFF2-40B4-BE49-F238E27FC236}">
                <a16:creationId xmlns:a16="http://schemas.microsoft.com/office/drawing/2014/main" id="{5343D879-677B-184C-2FF9-CA44F9282D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00" y="1340767"/>
            <a:ext cx="4926340" cy="4464497"/>
          </a:xfrm>
          <a:prstGeom prst="rect">
            <a:avLst/>
          </a:prstGeom>
        </p:spPr>
      </p:pic>
      <p:pic>
        <p:nvPicPr>
          <p:cNvPr id="3" name="Picture 3">
            <a:extLst>
              <a:ext uri="{FF2B5EF4-FFF2-40B4-BE49-F238E27FC236}">
                <a16:creationId xmlns:a16="http://schemas.microsoft.com/office/drawing/2014/main" id="{8B1B6486-B5FA-A5CA-A4D7-73D3B056E6E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a:xfrm>
            <a:off x="4915101" y="1350765"/>
            <a:ext cx="4228899" cy="4454499"/>
          </a:xfrm>
          <a:prstGeom prst="rect">
            <a:avLst/>
          </a:prstGeom>
          <a:noFill/>
          <a:extLst>
            <a:ext uri="{91240B29-F687-4F45-9708-019B960494DF}">
              <a14:hiddenLine xmlns:a14="http://schemas.microsoft.com/office/drawing/2010/main" w="9525">
                <a:solidFill>
                  <a:schemeClr val="tx1"/>
                </a:solidFill>
                <a:miter lim="800000"/>
                <a:headEnd type="none" w="sm" len="sm"/>
                <a:tailEnd type="none" w="sm" len="sm"/>
              </a14:hiddenLine>
            </a:ext>
          </a:extLst>
        </p:spPr>
      </p:pic>
    </p:spTree>
    <p:extLst>
      <p:ext uri="{BB962C8B-B14F-4D97-AF65-F5344CB8AC3E}">
        <p14:creationId xmlns:p14="http://schemas.microsoft.com/office/powerpoint/2010/main" val="2329740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0FAF6-1BE2-9D79-C294-4B876675ADDC}"/>
              </a:ext>
            </a:extLst>
          </p:cNvPr>
          <p:cNvSpPr>
            <a:spLocks noGrp="1"/>
          </p:cNvSpPr>
          <p:nvPr>
            <p:ph type="ctrTitle"/>
          </p:nvPr>
        </p:nvSpPr>
        <p:spPr/>
        <p:txBody>
          <a:bodyPr>
            <a:normAutofit/>
          </a:bodyPr>
          <a:lstStyle/>
          <a:p>
            <a:r>
              <a:rPr lang="en-US" sz="2400" dirty="0">
                <a:latin typeface="+mn-lt"/>
              </a:rPr>
              <a:t>THANK YOU</a:t>
            </a:r>
          </a:p>
        </p:txBody>
      </p:sp>
      <p:pic>
        <p:nvPicPr>
          <p:cNvPr id="12" name="Picture 11" descr="A picture containing sphere, circle, art, lighting&#10;&#10;Description automatically generated">
            <a:extLst>
              <a:ext uri="{FF2B5EF4-FFF2-40B4-BE49-F238E27FC236}">
                <a16:creationId xmlns:a16="http://schemas.microsoft.com/office/drawing/2014/main" id="{9DBEC92B-B2BF-B933-FFE8-758CFEF3F3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3247" y="2028163"/>
            <a:ext cx="2612054" cy="2579556"/>
          </a:xfrm>
          <a:prstGeom prst="rect">
            <a:avLst/>
          </a:prstGeom>
        </p:spPr>
      </p:pic>
      <p:pic>
        <p:nvPicPr>
          <p:cNvPr id="3" name="Picture 2">
            <a:extLst>
              <a:ext uri="{FF2B5EF4-FFF2-40B4-BE49-F238E27FC236}">
                <a16:creationId xmlns:a16="http://schemas.microsoft.com/office/drawing/2014/main" id="{6CC7AB0D-5BF4-B850-87C8-9E9CAE6E41E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20700000">
            <a:off x="203000" y="3350285"/>
            <a:ext cx="1831997" cy="1809842"/>
          </a:xfrm>
          <a:prstGeom prst="ellipse">
            <a:avLst/>
          </a:prstGeom>
        </p:spPr>
      </p:pic>
    </p:spTree>
    <p:extLst>
      <p:ext uri="{BB962C8B-B14F-4D97-AF65-F5344CB8AC3E}">
        <p14:creationId xmlns:p14="http://schemas.microsoft.com/office/powerpoint/2010/main" val="18391833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64D36C8-D784-1F2B-B9C9-3CC7C9D7F3BD}"/>
              </a:ext>
            </a:extLst>
          </p:cNvPr>
          <p:cNvPicPr>
            <a:picLocks noChangeAspect="1"/>
          </p:cNvPicPr>
          <p:nvPr/>
        </p:nvPicPr>
        <p:blipFill>
          <a:blip r:embed="rId2"/>
          <a:stretch>
            <a:fillRect/>
          </a:stretch>
        </p:blipFill>
        <p:spPr>
          <a:xfrm>
            <a:off x="5580112" y="960401"/>
            <a:ext cx="1810992" cy="1131870"/>
          </a:xfrm>
          <a:prstGeom prst="rect">
            <a:avLst/>
          </a:prstGeom>
        </p:spPr>
      </p:pic>
      <p:pic>
        <p:nvPicPr>
          <p:cNvPr id="4" name="Picture 3">
            <a:extLst>
              <a:ext uri="{FF2B5EF4-FFF2-40B4-BE49-F238E27FC236}">
                <a16:creationId xmlns:a16="http://schemas.microsoft.com/office/drawing/2014/main" id="{83774B81-AB15-0551-17A6-FB2A1CA59E51}"/>
              </a:ext>
            </a:extLst>
          </p:cNvPr>
          <p:cNvPicPr>
            <a:picLocks noChangeAspect="1"/>
          </p:cNvPicPr>
          <p:nvPr/>
        </p:nvPicPr>
        <p:blipFill>
          <a:blip r:embed="rId3"/>
          <a:stretch>
            <a:fillRect/>
          </a:stretch>
        </p:blipFill>
        <p:spPr>
          <a:xfrm>
            <a:off x="2131650" y="1844824"/>
            <a:ext cx="4880700" cy="3743193"/>
          </a:xfrm>
          <a:prstGeom prst="rect">
            <a:avLst/>
          </a:prstGeom>
        </p:spPr>
      </p:pic>
      <p:sp>
        <p:nvSpPr>
          <p:cNvPr id="5" name="Rectangle 4">
            <a:extLst>
              <a:ext uri="{FF2B5EF4-FFF2-40B4-BE49-F238E27FC236}">
                <a16:creationId xmlns:a16="http://schemas.microsoft.com/office/drawing/2014/main" id="{2D70C356-89CB-BD4E-9DD7-0059F5791515}"/>
              </a:ext>
            </a:extLst>
          </p:cNvPr>
          <p:cNvSpPr/>
          <p:nvPr/>
        </p:nvSpPr>
        <p:spPr>
          <a:xfrm>
            <a:off x="2124412" y="1866899"/>
            <a:ext cx="1536243" cy="3836792"/>
          </a:xfrm>
          <a:prstGeom prst="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ZA" sz="1350">
              <a:solidFill>
                <a:prstClr val="white"/>
              </a:solidFill>
              <a:latin typeface="Calibri" panose="020F0502020204030204"/>
            </a:endParaRPr>
          </a:p>
        </p:txBody>
      </p:sp>
      <p:pic>
        <p:nvPicPr>
          <p:cNvPr id="1026" name="Picture 2">
            <a:extLst>
              <a:ext uri="{FF2B5EF4-FFF2-40B4-BE49-F238E27FC236}">
                <a16:creationId xmlns:a16="http://schemas.microsoft.com/office/drawing/2014/main" id="{06EBE6BA-0559-7A9F-B2F7-2ED2EE5F0AE2}"/>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42262" y="2101120"/>
            <a:ext cx="1630808" cy="12558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CAAF26A8-9096-305F-25EF-C81B2A93B42E}"/>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42262" y="1052735"/>
            <a:ext cx="1623570" cy="107037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CA05A0A-1487-D490-C592-EB69CC37C5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9512" y="4725144"/>
            <a:ext cx="1649702" cy="1368152"/>
          </a:xfrm>
          <a:prstGeom prst="rect">
            <a:avLst/>
          </a:prstGeom>
        </p:spPr>
      </p:pic>
      <p:pic>
        <p:nvPicPr>
          <p:cNvPr id="15" name="Picture 14">
            <a:extLst>
              <a:ext uri="{FF2B5EF4-FFF2-40B4-BE49-F238E27FC236}">
                <a16:creationId xmlns:a16="http://schemas.microsoft.com/office/drawing/2014/main" id="{95543D7C-DD4B-5D52-B3EB-6B6060E936D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9658" y="3356991"/>
            <a:ext cx="1638046" cy="1377904"/>
          </a:xfrm>
          <a:prstGeom prst="rect">
            <a:avLst/>
          </a:prstGeom>
        </p:spPr>
      </p:pic>
      <p:sp>
        <p:nvSpPr>
          <p:cNvPr id="16" name="Title 15">
            <a:extLst>
              <a:ext uri="{FF2B5EF4-FFF2-40B4-BE49-F238E27FC236}">
                <a16:creationId xmlns:a16="http://schemas.microsoft.com/office/drawing/2014/main" id="{B82C7805-E492-74A6-C3E6-FB725711002B}"/>
              </a:ext>
            </a:extLst>
          </p:cNvPr>
          <p:cNvSpPr>
            <a:spLocks noGrp="1"/>
          </p:cNvSpPr>
          <p:nvPr>
            <p:ph type="title"/>
          </p:nvPr>
        </p:nvSpPr>
        <p:spPr>
          <a:xfrm>
            <a:off x="230802" y="174927"/>
            <a:ext cx="7133833" cy="666000"/>
          </a:xfrm>
        </p:spPr>
        <p:txBody>
          <a:bodyPr/>
          <a:lstStyle/>
          <a:p>
            <a:r>
              <a:rPr lang="en-US" sz="2400" b="1" dirty="0"/>
              <a:t>BALANCING ACT – DEMAND AND SUPPLY</a:t>
            </a:r>
            <a:endParaRPr lang="en-ZA" sz="2400" b="1" dirty="0"/>
          </a:p>
        </p:txBody>
      </p:sp>
      <p:pic>
        <p:nvPicPr>
          <p:cNvPr id="11" name="Picture 10">
            <a:extLst>
              <a:ext uri="{FF2B5EF4-FFF2-40B4-BE49-F238E27FC236}">
                <a16:creationId xmlns:a16="http://schemas.microsoft.com/office/drawing/2014/main" id="{ED035E11-31FF-2B44-F928-6D8756D79AB2}"/>
              </a:ext>
            </a:extLst>
          </p:cNvPr>
          <p:cNvPicPr>
            <a:picLocks noChangeAspect="1"/>
          </p:cNvPicPr>
          <p:nvPr/>
        </p:nvPicPr>
        <p:blipFill>
          <a:blip r:embed="rId8"/>
          <a:stretch>
            <a:fillRect/>
          </a:stretch>
        </p:blipFill>
        <p:spPr>
          <a:xfrm>
            <a:off x="5650714" y="5588017"/>
            <a:ext cx="1715953" cy="1284764"/>
          </a:xfrm>
          <a:prstGeom prst="rect">
            <a:avLst/>
          </a:prstGeom>
        </p:spPr>
      </p:pic>
      <p:pic>
        <p:nvPicPr>
          <p:cNvPr id="12" name="Picture 11">
            <a:extLst>
              <a:ext uri="{FF2B5EF4-FFF2-40B4-BE49-F238E27FC236}">
                <a16:creationId xmlns:a16="http://schemas.microsoft.com/office/drawing/2014/main" id="{4417B1C8-E796-59AF-22DB-9BB0D8F1F152}"/>
              </a:ext>
            </a:extLst>
          </p:cNvPr>
          <p:cNvPicPr>
            <a:picLocks noChangeAspect="1"/>
          </p:cNvPicPr>
          <p:nvPr/>
        </p:nvPicPr>
        <p:blipFill>
          <a:blip r:embed="rId9"/>
          <a:stretch>
            <a:fillRect/>
          </a:stretch>
        </p:blipFill>
        <p:spPr>
          <a:xfrm>
            <a:off x="7366667" y="5128265"/>
            <a:ext cx="1673593" cy="1358028"/>
          </a:xfrm>
          <a:prstGeom prst="rect">
            <a:avLst/>
          </a:prstGeom>
        </p:spPr>
      </p:pic>
      <p:pic>
        <p:nvPicPr>
          <p:cNvPr id="13" name="Picture 12">
            <a:extLst>
              <a:ext uri="{FF2B5EF4-FFF2-40B4-BE49-F238E27FC236}">
                <a16:creationId xmlns:a16="http://schemas.microsoft.com/office/drawing/2014/main" id="{28BE8A62-712E-1458-1FFF-344AB2FAB748}"/>
              </a:ext>
            </a:extLst>
          </p:cNvPr>
          <p:cNvPicPr>
            <a:picLocks noChangeAspect="1"/>
          </p:cNvPicPr>
          <p:nvPr/>
        </p:nvPicPr>
        <p:blipFill>
          <a:blip r:embed="rId10"/>
          <a:stretch>
            <a:fillRect/>
          </a:stretch>
        </p:blipFill>
        <p:spPr>
          <a:xfrm>
            <a:off x="2095032" y="1475048"/>
            <a:ext cx="4867020" cy="4221088"/>
          </a:xfrm>
          <a:prstGeom prst="rect">
            <a:avLst/>
          </a:prstGeom>
        </p:spPr>
      </p:pic>
      <p:pic>
        <p:nvPicPr>
          <p:cNvPr id="14" name="Picture 13">
            <a:extLst>
              <a:ext uri="{FF2B5EF4-FFF2-40B4-BE49-F238E27FC236}">
                <a16:creationId xmlns:a16="http://schemas.microsoft.com/office/drawing/2014/main" id="{E9FD20B0-DC32-7EDA-FEA9-1A18018C7ECF}"/>
              </a:ext>
            </a:extLst>
          </p:cNvPr>
          <p:cNvPicPr>
            <a:picLocks noChangeAspect="1"/>
          </p:cNvPicPr>
          <p:nvPr/>
        </p:nvPicPr>
        <p:blipFill>
          <a:blip r:embed="rId11"/>
          <a:stretch>
            <a:fillRect/>
          </a:stretch>
        </p:blipFill>
        <p:spPr>
          <a:xfrm>
            <a:off x="7420328" y="2408067"/>
            <a:ext cx="1614856" cy="1358027"/>
          </a:xfrm>
          <a:prstGeom prst="rect">
            <a:avLst/>
          </a:prstGeom>
        </p:spPr>
      </p:pic>
      <p:pic>
        <p:nvPicPr>
          <p:cNvPr id="2050" name="Picture 2" descr="gariep1">
            <a:extLst>
              <a:ext uri="{FF2B5EF4-FFF2-40B4-BE49-F238E27FC236}">
                <a16:creationId xmlns:a16="http://schemas.microsoft.com/office/drawing/2014/main" id="{B78075C3-ADF4-69E5-9E27-164F2FC7D9D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02480" y="3766094"/>
            <a:ext cx="1637780" cy="13580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4A8A047D-33B6-C027-9A91-370656BB5514}"/>
              </a:ext>
            </a:extLst>
          </p:cNvPr>
          <p:cNvPicPr>
            <a:picLocks noChangeAspect="1"/>
          </p:cNvPicPr>
          <p:nvPr/>
        </p:nvPicPr>
        <p:blipFill>
          <a:blip r:embed="rId13"/>
          <a:stretch>
            <a:fillRect/>
          </a:stretch>
        </p:blipFill>
        <p:spPr>
          <a:xfrm>
            <a:off x="7411614" y="1048856"/>
            <a:ext cx="1623570" cy="1354148"/>
          </a:xfrm>
          <a:prstGeom prst="rect">
            <a:avLst/>
          </a:prstGeom>
        </p:spPr>
      </p:pic>
    </p:spTree>
    <p:extLst>
      <p:ext uri="{BB962C8B-B14F-4D97-AF65-F5344CB8AC3E}">
        <p14:creationId xmlns:p14="http://schemas.microsoft.com/office/powerpoint/2010/main" val="98387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 name="think-cell data - do not delete" hidden="1">
            <a:extLst>
              <a:ext uri="{FF2B5EF4-FFF2-40B4-BE49-F238E27FC236}">
                <a16:creationId xmlns:a16="http://schemas.microsoft.com/office/drawing/2014/main" id="{D67A53D5-B2EC-D602-D33E-072425B035AB}"/>
              </a:ext>
            </a:extLst>
          </p:cNvPr>
          <p:cNvGraphicFramePr>
            <a:graphicFrameLocks noChangeAspect="1"/>
          </p:cNvGraphicFramePr>
          <p:nvPr>
            <p:custDataLst>
              <p:tags r:id="rId1"/>
            </p:custDataLst>
          </p:nvPr>
        </p:nvGraphicFramePr>
        <p:xfrm>
          <a:off x="1191" y="858441"/>
          <a:ext cx="1191" cy="1191"/>
        </p:xfrm>
        <a:graphic>
          <a:graphicData uri="http://schemas.openxmlformats.org/presentationml/2006/ole">
            <mc:AlternateContent xmlns:mc="http://schemas.openxmlformats.org/markup-compatibility/2006">
              <mc:Choice xmlns:v="urn:schemas-microsoft-com:vml" Requires="v">
                <p:oleObj name="think-cell Slide" r:id="rId16" imgW="425" imgH="426" progId="TCLayout.ActiveDocument.1">
                  <p:embed/>
                </p:oleObj>
              </mc:Choice>
              <mc:Fallback>
                <p:oleObj name="think-cell Slide" r:id="rId16" imgW="425" imgH="426" progId="TCLayout.ActiveDocument.1">
                  <p:embed/>
                  <p:pic>
                    <p:nvPicPr>
                      <p:cNvPr id="65" name="think-cell data - do not delete" hidden="1">
                        <a:extLst>
                          <a:ext uri="{FF2B5EF4-FFF2-40B4-BE49-F238E27FC236}">
                            <a16:creationId xmlns:a16="http://schemas.microsoft.com/office/drawing/2014/main" id="{D67A53D5-B2EC-D602-D33E-072425B035AB}"/>
                          </a:ext>
                        </a:extLst>
                      </p:cNvPr>
                      <p:cNvPicPr/>
                      <p:nvPr/>
                    </p:nvPicPr>
                    <p:blipFill>
                      <a:blip r:embed="rId17"/>
                      <a:stretch>
                        <a:fillRect/>
                      </a:stretch>
                    </p:blipFill>
                    <p:spPr>
                      <a:xfrm>
                        <a:off x="1191" y="858441"/>
                        <a:ext cx="1191" cy="1191"/>
                      </a:xfrm>
                      <a:prstGeom prst="rect">
                        <a:avLst/>
                      </a:prstGeom>
                    </p:spPr>
                  </p:pic>
                </p:oleObj>
              </mc:Fallback>
            </mc:AlternateContent>
          </a:graphicData>
        </a:graphic>
      </p:graphicFrame>
      <p:sp>
        <p:nvSpPr>
          <p:cNvPr id="293" name="Rectangle 292">
            <a:extLst>
              <a:ext uri="{FF2B5EF4-FFF2-40B4-BE49-F238E27FC236}">
                <a16:creationId xmlns:a16="http://schemas.microsoft.com/office/drawing/2014/main" id="{E72ACD08-EE8D-C4DD-672B-3E2B93A4522F}"/>
              </a:ext>
            </a:extLst>
          </p:cNvPr>
          <p:cNvSpPr/>
          <p:nvPr/>
        </p:nvSpPr>
        <p:spPr>
          <a:xfrm>
            <a:off x="268292" y="1684109"/>
            <a:ext cx="7500770" cy="3897680"/>
          </a:xfrm>
          <a:prstGeom prst="rect">
            <a:avLst/>
          </a:prstGeom>
          <a:solidFill>
            <a:srgbClr val="FFFFFF"/>
          </a:solidFill>
          <a:ln w="28575" cap="flat" cmpd="sng" algn="ctr">
            <a:solidFill>
              <a:schemeClr val="accent1"/>
            </a:solidFill>
            <a:prstDash val="solid"/>
          </a:ln>
          <a:effectLst>
            <a:outerShdw blurRad="50800" dist="38100" dir="2700000" algn="tl" rotWithShape="0">
              <a:srgbClr val="FFFFFF">
                <a:lumMod val="50000"/>
                <a:alpha val="40000"/>
              </a:srgbClr>
            </a:outerShdw>
          </a:effectLst>
        </p:spPr>
        <p:txBody>
          <a:bodyPr lIns="69965" tIns="34982" rIns="69965" bIns="34982" rtlCol="0" anchor="ctr"/>
          <a:lstStyle/>
          <a:p>
            <a:pPr algn="ctr" defTabSz="685800">
              <a:defRPr/>
            </a:pPr>
            <a:endParaRPr lang="en-ZA" sz="1200" kern="0" dirty="0">
              <a:solidFill>
                <a:srgbClr val="FFFFFF"/>
              </a:solidFill>
              <a:latin typeface="Arial" panose="020B0604020202020204"/>
              <a:ea typeface="ＭＳ Ｐゴシック"/>
              <a:cs typeface="+mn-cs"/>
            </a:endParaRPr>
          </a:p>
        </p:txBody>
      </p:sp>
      <p:sp>
        <p:nvSpPr>
          <p:cNvPr id="2" name="Title 1">
            <a:extLst>
              <a:ext uri="{FF2B5EF4-FFF2-40B4-BE49-F238E27FC236}">
                <a16:creationId xmlns:a16="http://schemas.microsoft.com/office/drawing/2014/main" id="{3BD36CE6-8F67-5911-EC16-3759A84055D5}"/>
              </a:ext>
            </a:extLst>
          </p:cNvPr>
          <p:cNvSpPr>
            <a:spLocks noGrp="1"/>
          </p:cNvSpPr>
          <p:nvPr>
            <p:ph type="title"/>
          </p:nvPr>
        </p:nvSpPr>
        <p:spPr>
          <a:xfrm>
            <a:off x="130746" y="230167"/>
            <a:ext cx="7273537" cy="499500"/>
          </a:xfrm>
        </p:spPr>
        <p:txBody>
          <a:bodyPr vert="horz" lIns="68580" tIns="34290" rIns="68580" bIns="34290" rtlCol="0" anchor="ctr">
            <a:noAutofit/>
          </a:bodyPr>
          <a:lstStyle/>
          <a:p>
            <a:r>
              <a:rPr lang="en-ZA" sz="2400" b="1" dirty="0">
                <a:latin typeface="Gill Sans MT" panose="020B0502020104020203" pitchFamily="34" charset="0"/>
              </a:rPr>
              <a:t>We plan to return </a:t>
            </a:r>
            <a:r>
              <a:rPr lang="en-US" sz="2400" b="1" dirty="0">
                <a:latin typeface="Gill Sans MT" panose="020B0502020104020203" pitchFamily="34" charset="0"/>
              </a:rPr>
              <a:t>units on long term outage and execute major refurbishment projects</a:t>
            </a:r>
            <a:r>
              <a:rPr lang="en-ZA" sz="2400" b="1" dirty="0">
                <a:latin typeface="Gill Sans MT" panose="020B0502020104020203" pitchFamily="34" charset="0"/>
              </a:rPr>
              <a:t> to recover 8472 MW</a:t>
            </a:r>
          </a:p>
        </p:txBody>
      </p:sp>
      <p:sp>
        <p:nvSpPr>
          <p:cNvPr id="294" name="TextBox 293">
            <a:extLst>
              <a:ext uri="{FF2B5EF4-FFF2-40B4-BE49-F238E27FC236}">
                <a16:creationId xmlns:a16="http://schemas.microsoft.com/office/drawing/2014/main" id="{A8B6BC97-88FD-3DAC-3FBF-07F8E53AD0E3}"/>
              </a:ext>
            </a:extLst>
          </p:cNvPr>
          <p:cNvSpPr txBox="1"/>
          <p:nvPr/>
        </p:nvSpPr>
        <p:spPr>
          <a:xfrm>
            <a:off x="427834" y="1977061"/>
            <a:ext cx="3938426" cy="161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339653" lvl="0" indent="-339653" defTabSz="887832" eaLnBrk="0" hangingPunct="0">
              <a:buClr>
                <a:schemeClr val="tx2"/>
              </a:buClr>
              <a:defRPr>
                <a:latin typeface="+mn-lt"/>
              </a:defRPr>
            </a:lvl1pPr>
            <a:lvl2pPr marL="189574" indent="-187996" defTabSz="887832" eaLnBrk="0" hangingPunct="0">
              <a:buClr>
                <a:schemeClr val="tx2"/>
              </a:buClr>
              <a:buSzPct val="125000"/>
              <a:buFont typeface="Arial" charset="0"/>
              <a:buChar char="▪"/>
              <a:defRPr>
                <a:latin typeface="+mn-lt"/>
              </a:defRPr>
            </a:lvl2pPr>
            <a:lvl3pPr marL="451818" indent="-257505" defTabSz="887832" eaLnBrk="0" hangingPunct="0">
              <a:buClr>
                <a:schemeClr val="tx2"/>
              </a:buClr>
              <a:buSzPct val="120000"/>
              <a:buFont typeface="Arial" charset="0"/>
              <a:buChar char="–"/>
              <a:defRPr>
                <a:latin typeface="+mn-lt"/>
              </a:defRPr>
            </a:lvl3pPr>
            <a:lvl4pPr marL="608215" indent="-151649" defTabSz="887832" eaLnBrk="0" hangingPunct="0">
              <a:buClr>
                <a:schemeClr val="tx2"/>
              </a:buClr>
              <a:buSzPct val="120000"/>
              <a:buFont typeface="Arial" charset="0"/>
              <a:buChar char="▫"/>
              <a:defRPr>
                <a:latin typeface="+mn-lt"/>
              </a:defRPr>
            </a:lvl4pPr>
            <a:lvl5pPr marL="739336" indent="-126383" defTabSz="887832" eaLnBrk="0" hangingPunct="0">
              <a:buClr>
                <a:schemeClr val="tx2"/>
              </a:buClr>
              <a:buSzPct val="89000"/>
              <a:buFont typeface="Arial" charset="0"/>
              <a:buChar char="-"/>
              <a:defRPr>
                <a:latin typeface="+mn-lt"/>
              </a:defRPr>
            </a:lvl5pPr>
            <a:lvl6pPr marL="1195191" indent="-129295" defTabSz="889293" fontAlgn="base">
              <a:spcBef>
                <a:spcPct val="0"/>
              </a:spcBef>
              <a:spcAft>
                <a:spcPct val="0"/>
              </a:spcAft>
              <a:buClr>
                <a:schemeClr val="tx2"/>
              </a:buClr>
              <a:buSzPct val="89000"/>
              <a:buFont typeface="Arial" charset="0"/>
              <a:buChar char="-"/>
              <a:defRPr>
                <a:latin typeface="+mn-lt"/>
              </a:defRPr>
            </a:lvl6pPr>
            <a:lvl7pPr marL="1649297" indent="-129295" defTabSz="889293" fontAlgn="base">
              <a:spcBef>
                <a:spcPct val="0"/>
              </a:spcBef>
              <a:spcAft>
                <a:spcPct val="0"/>
              </a:spcAft>
              <a:buClr>
                <a:schemeClr val="tx2"/>
              </a:buClr>
              <a:buSzPct val="89000"/>
              <a:buFont typeface="Arial" charset="0"/>
              <a:buChar char="-"/>
              <a:defRPr>
                <a:latin typeface="+mn-lt"/>
              </a:defRPr>
            </a:lvl7pPr>
            <a:lvl8pPr marL="2103407" indent="-129295" defTabSz="889293" fontAlgn="base">
              <a:spcBef>
                <a:spcPct val="0"/>
              </a:spcBef>
              <a:spcAft>
                <a:spcPct val="0"/>
              </a:spcAft>
              <a:buClr>
                <a:schemeClr val="tx2"/>
              </a:buClr>
              <a:buSzPct val="89000"/>
              <a:buFont typeface="Arial" charset="0"/>
              <a:buChar char="-"/>
              <a:defRPr>
                <a:latin typeface="+mn-lt"/>
              </a:defRPr>
            </a:lvl8pPr>
            <a:lvl9pPr marL="2557518" indent="-129295" defTabSz="889293" fontAlgn="base">
              <a:spcBef>
                <a:spcPct val="0"/>
              </a:spcBef>
              <a:spcAft>
                <a:spcPct val="0"/>
              </a:spcAft>
              <a:buClr>
                <a:schemeClr val="tx2"/>
              </a:buClr>
              <a:buSzPct val="89000"/>
              <a:buFont typeface="Arial" charset="0"/>
              <a:buChar char="-"/>
              <a:defRPr>
                <a:latin typeface="+mn-lt"/>
              </a:defRPr>
            </a:lvl9pPr>
          </a:lstStyle>
          <a:p>
            <a:pPr marL="1215" lvl="1" indent="0" defTabSz="665874">
              <a:buClr>
                <a:srgbClr val="83725B"/>
              </a:buClr>
              <a:buNone/>
              <a:defRPr/>
            </a:pPr>
            <a:r>
              <a:rPr lang="en-US" sz="1050" b="1" dirty="0">
                <a:solidFill>
                  <a:srgbClr val="003896"/>
                </a:solidFill>
                <a:latin typeface="Gill Sans MT" panose="020B0502020104020203" pitchFamily="34" charset="0"/>
                <a:ea typeface="ＭＳ Ｐゴシック"/>
              </a:rPr>
              <a:t>Units on long term outage and major refurbishment projects </a:t>
            </a:r>
            <a:endParaRPr lang="en-US" sz="1050" b="1" strike="sngStrike" dirty="0">
              <a:solidFill>
                <a:srgbClr val="FF0000"/>
              </a:solidFill>
              <a:latin typeface="Gill Sans MT" panose="020B0502020104020203" pitchFamily="34" charset="0"/>
              <a:ea typeface="ＭＳ Ｐゴシック"/>
            </a:endParaRPr>
          </a:p>
        </p:txBody>
      </p:sp>
      <p:cxnSp>
        <p:nvCxnSpPr>
          <p:cNvPr id="295" name="Straight Connector 294">
            <a:extLst>
              <a:ext uri="{FF2B5EF4-FFF2-40B4-BE49-F238E27FC236}">
                <a16:creationId xmlns:a16="http://schemas.microsoft.com/office/drawing/2014/main" id="{1FC8E49E-5B93-6B35-7810-DB03B6CC99D2}"/>
              </a:ext>
            </a:extLst>
          </p:cNvPr>
          <p:cNvCxnSpPr>
            <a:cxnSpLocks/>
          </p:cNvCxnSpPr>
          <p:nvPr/>
        </p:nvCxnSpPr>
        <p:spPr>
          <a:xfrm>
            <a:off x="427834" y="2153894"/>
            <a:ext cx="563463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97" name="Rectangle 296">
            <a:extLst>
              <a:ext uri="{FF2B5EF4-FFF2-40B4-BE49-F238E27FC236}">
                <a16:creationId xmlns:a16="http://schemas.microsoft.com/office/drawing/2014/main" id="{6E28EFE0-A772-9520-77C7-F6A4F1A8D7C4}"/>
              </a:ext>
            </a:extLst>
          </p:cNvPr>
          <p:cNvSpPr/>
          <p:nvPr/>
        </p:nvSpPr>
        <p:spPr>
          <a:xfrm>
            <a:off x="6358473" y="1131636"/>
            <a:ext cx="2778185" cy="54307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ZA" sz="1350" dirty="0">
              <a:solidFill>
                <a:srgbClr val="FFFFFF"/>
              </a:solidFill>
              <a:latin typeface="Arial" panose="020B0604020202020204"/>
            </a:endParaRPr>
          </a:p>
        </p:txBody>
      </p:sp>
      <p:sp>
        <p:nvSpPr>
          <p:cNvPr id="298" name="TextBox 297">
            <a:extLst>
              <a:ext uri="{FF2B5EF4-FFF2-40B4-BE49-F238E27FC236}">
                <a16:creationId xmlns:a16="http://schemas.microsoft.com/office/drawing/2014/main" id="{D6E25964-9681-D164-F0E8-0BC5964C2F6E}"/>
              </a:ext>
            </a:extLst>
          </p:cNvPr>
          <p:cNvSpPr txBox="1"/>
          <p:nvPr/>
        </p:nvSpPr>
        <p:spPr>
          <a:xfrm>
            <a:off x="6412294" y="1573097"/>
            <a:ext cx="2656241" cy="4933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339653" lvl="0" indent="-339653" defTabSz="887832" eaLnBrk="0" hangingPunct="0">
              <a:buClr>
                <a:schemeClr val="tx2"/>
              </a:buClr>
              <a:defRPr>
                <a:latin typeface="+mn-lt"/>
              </a:defRPr>
            </a:lvl1pPr>
            <a:lvl2pPr marL="189574" indent="-187996" defTabSz="887832" eaLnBrk="0" hangingPunct="0">
              <a:buClr>
                <a:schemeClr val="tx2"/>
              </a:buClr>
              <a:buSzPct val="125000"/>
              <a:buFont typeface="Arial" charset="0"/>
              <a:buChar char="▪"/>
              <a:defRPr>
                <a:latin typeface="+mn-lt"/>
              </a:defRPr>
            </a:lvl2pPr>
            <a:lvl3pPr marL="451818" indent="-257505" defTabSz="887832" eaLnBrk="0" hangingPunct="0">
              <a:buClr>
                <a:schemeClr val="tx2"/>
              </a:buClr>
              <a:buSzPct val="120000"/>
              <a:buFont typeface="Arial" charset="0"/>
              <a:buChar char="–"/>
              <a:defRPr>
                <a:latin typeface="+mn-lt"/>
              </a:defRPr>
            </a:lvl3pPr>
            <a:lvl4pPr marL="608215" indent="-151649" defTabSz="887832" eaLnBrk="0" hangingPunct="0">
              <a:buClr>
                <a:schemeClr val="tx2"/>
              </a:buClr>
              <a:buSzPct val="120000"/>
              <a:buFont typeface="Arial" charset="0"/>
              <a:buChar char="▫"/>
              <a:defRPr>
                <a:latin typeface="+mn-lt"/>
              </a:defRPr>
            </a:lvl4pPr>
            <a:lvl5pPr marL="739336" indent="-126383" defTabSz="887832" eaLnBrk="0" hangingPunct="0">
              <a:buClr>
                <a:schemeClr val="tx2"/>
              </a:buClr>
              <a:buSzPct val="89000"/>
              <a:buFont typeface="Arial" charset="0"/>
              <a:buChar char="-"/>
              <a:defRPr>
                <a:latin typeface="+mn-lt"/>
              </a:defRPr>
            </a:lvl5pPr>
            <a:lvl6pPr marL="1195191" indent="-129295" defTabSz="889293" fontAlgn="base">
              <a:spcBef>
                <a:spcPct val="0"/>
              </a:spcBef>
              <a:spcAft>
                <a:spcPct val="0"/>
              </a:spcAft>
              <a:buClr>
                <a:schemeClr val="tx2"/>
              </a:buClr>
              <a:buSzPct val="89000"/>
              <a:buFont typeface="Arial" charset="0"/>
              <a:buChar char="-"/>
              <a:defRPr>
                <a:latin typeface="+mn-lt"/>
              </a:defRPr>
            </a:lvl6pPr>
            <a:lvl7pPr marL="1649297" indent="-129295" defTabSz="889293" fontAlgn="base">
              <a:spcBef>
                <a:spcPct val="0"/>
              </a:spcBef>
              <a:spcAft>
                <a:spcPct val="0"/>
              </a:spcAft>
              <a:buClr>
                <a:schemeClr val="tx2"/>
              </a:buClr>
              <a:buSzPct val="89000"/>
              <a:buFont typeface="Arial" charset="0"/>
              <a:buChar char="-"/>
              <a:defRPr>
                <a:latin typeface="+mn-lt"/>
              </a:defRPr>
            </a:lvl7pPr>
            <a:lvl8pPr marL="2103407" indent="-129295" defTabSz="889293" fontAlgn="base">
              <a:spcBef>
                <a:spcPct val="0"/>
              </a:spcBef>
              <a:spcAft>
                <a:spcPct val="0"/>
              </a:spcAft>
              <a:buClr>
                <a:schemeClr val="tx2"/>
              </a:buClr>
              <a:buSzPct val="89000"/>
              <a:buFont typeface="Arial" charset="0"/>
              <a:buChar char="-"/>
              <a:defRPr>
                <a:latin typeface="+mn-lt"/>
              </a:defRPr>
            </a:lvl8pPr>
            <a:lvl9pPr marL="2557518" indent="-129295" defTabSz="889293" fontAlgn="base">
              <a:spcBef>
                <a:spcPct val="0"/>
              </a:spcBef>
              <a:spcAft>
                <a:spcPct val="0"/>
              </a:spcAft>
              <a:buClr>
                <a:schemeClr val="tx2"/>
              </a:buClr>
              <a:buSzPct val="89000"/>
              <a:buFont typeface="Arial" charset="0"/>
              <a:buChar char="-"/>
              <a:defRPr>
                <a:latin typeface="+mn-lt"/>
              </a:defRPr>
            </a:lvl9pPr>
          </a:lstStyle>
          <a:p>
            <a:pPr marL="128588" indent="-128588" defTabSz="665874" fontAlgn="auto">
              <a:lnSpc>
                <a:spcPct val="120000"/>
              </a:lnSpc>
              <a:spcBef>
                <a:spcPts val="0"/>
              </a:spcBef>
              <a:spcAft>
                <a:spcPts val="450"/>
              </a:spcAft>
              <a:buClr>
                <a:srgbClr val="83725B"/>
              </a:buClr>
              <a:buFont typeface="Arial" panose="020B0604020202020204" pitchFamily="34" charset="0"/>
              <a:buChar char="•"/>
              <a:defRPr/>
            </a:pPr>
            <a:r>
              <a:rPr lang="en-ZA" sz="1100" dirty="0">
                <a:solidFill>
                  <a:srgbClr val="003896"/>
                </a:solidFill>
                <a:latin typeface="Gill Sans MT" panose="020B0502020104020203" pitchFamily="34" charset="0"/>
              </a:rPr>
              <a:t>Due to the delays being experienced in replacing the steam generators at </a:t>
            </a:r>
            <a:r>
              <a:rPr lang="en-ZA" sz="1100" b="1" dirty="0">
                <a:solidFill>
                  <a:srgbClr val="003896"/>
                </a:solidFill>
                <a:latin typeface="Gill Sans MT" panose="020B0502020104020203" pitchFamily="34" charset="0"/>
              </a:rPr>
              <a:t>Koeberg U1</a:t>
            </a:r>
            <a:r>
              <a:rPr lang="en-ZA" sz="1100" dirty="0">
                <a:solidFill>
                  <a:srgbClr val="003896"/>
                </a:solidFill>
                <a:latin typeface="Gill Sans MT" panose="020B0502020104020203" pitchFamily="34" charset="0"/>
              </a:rPr>
              <a:t>, commercial operation </a:t>
            </a:r>
            <a:r>
              <a:rPr lang="en-ZA" sz="1100" b="1" dirty="0">
                <a:solidFill>
                  <a:srgbClr val="003896"/>
                </a:solidFill>
                <a:latin typeface="Gill Sans MT" panose="020B0502020104020203" pitchFamily="34" charset="0"/>
              </a:rPr>
              <a:t>forecast 3 November 2023 </a:t>
            </a:r>
            <a:r>
              <a:rPr lang="en-ZA" sz="1100" dirty="0">
                <a:solidFill>
                  <a:srgbClr val="003896"/>
                </a:solidFill>
                <a:latin typeface="Gill Sans MT" panose="020B0502020104020203" pitchFamily="34" charset="0"/>
              </a:rPr>
              <a:t>and</a:t>
            </a:r>
            <a:r>
              <a:rPr lang="en-ZA" sz="1100" b="1" dirty="0">
                <a:solidFill>
                  <a:srgbClr val="003896"/>
                </a:solidFill>
                <a:latin typeface="Gill Sans MT" panose="020B0502020104020203" pitchFamily="34" charset="0"/>
              </a:rPr>
              <a:t> Koeberg U2 </a:t>
            </a:r>
            <a:r>
              <a:rPr lang="en-ZA" sz="1100" dirty="0">
                <a:solidFill>
                  <a:srgbClr val="003896"/>
                </a:solidFill>
                <a:latin typeface="Gill Sans MT" panose="020B0502020104020203" pitchFamily="34" charset="0"/>
              </a:rPr>
              <a:t>Long Term Operation outage starts on </a:t>
            </a:r>
            <a:r>
              <a:rPr lang="en-ZA" sz="1100" b="1" dirty="0">
                <a:solidFill>
                  <a:srgbClr val="003896"/>
                </a:solidFill>
                <a:latin typeface="Gill Sans MT" panose="020B0502020104020203" pitchFamily="34" charset="0"/>
              </a:rPr>
              <a:t>7 November 2023 </a:t>
            </a:r>
            <a:endParaRPr lang="en-US" sz="1100" b="1" dirty="0">
              <a:solidFill>
                <a:srgbClr val="003896"/>
              </a:solidFill>
              <a:latin typeface="Gill Sans MT" panose="020B0502020104020203" pitchFamily="34" charset="0"/>
            </a:endParaRPr>
          </a:p>
          <a:p>
            <a:pPr marL="128588" indent="-128588" defTabSz="665874" fontAlgn="auto">
              <a:lnSpc>
                <a:spcPct val="120000"/>
              </a:lnSpc>
              <a:spcBef>
                <a:spcPts val="0"/>
              </a:spcBef>
              <a:spcAft>
                <a:spcPts val="450"/>
              </a:spcAft>
              <a:buClr>
                <a:srgbClr val="83725B"/>
              </a:buClr>
              <a:buFont typeface="Arial" panose="020B0604020202020204" pitchFamily="34" charset="0"/>
              <a:buChar char="•"/>
              <a:defRPr/>
            </a:pPr>
            <a:r>
              <a:rPr lang="en-US" sz="1100" b="1" dirty="0">
                <a:solidFill>
                  <a:srgbClr val="003896"/>
                </a:solidFill>
                <a:latin typeface="Gill Sans MT" panose="020B0502020104020203" pitchFamily="34" charset="0"/>
              </a:rPr>
              <a:t>Kusile Temp Stack </a:t>
            </a:r>
            <a:r>
              <a:rPr lang="en-US" sz="1100" dirty="0">
                <a:solidFill>
                  <a:srgbClr val="003896"/>
                </a:solidFill>
                <a:latin typeface="Gill Sans MT" panose="020B0502020104020203" pitchFamily="34" charset="0"/>
              </a:rPr>
              <a:t>erection </a:t>
            </a:r>
            <a:r>
              <a:rPr lang="en-US" sz="1100" b="1" dirty="0">
                <a:solidFill>
                  <a:srgbClr val="003896"/>
                </a:solidFill>
                <a:latin typeface="Gill Sans MT" panose="020B0502020104020203" pitchFamily="34" charset="0"/>
              </a:rPr>
              <a:t>started ahead of schedule. Kusile U1, 2, 3 &amp; 5 </a:t>
            </a:r>
            <a:r>
              <a:rPr lang="en-US" sz="1100" dirty="0">
                <a:solidFill>
                  <a:srgbClr val="003896"/>
                </a:solidFill>
                <a:latin typeface="Gill Sans MT" panose="020B0502020104020203" pitchFamily="34" charset="0"/>
              </a:rPr>
              <a:t>will</a:t>
            </a:r>
            <a:r>
              <a:rPr lang="en-ZA" sz="1100" dirty="0">
                <a:solidFill>
                  <a:srgbClr val="003896"/>
                </a:solidFill>
                <a:latin typeface="Gill Sans MT" panose="020B0502020104020203" pitchFamily="34" charset="0"/>
              </a:rPr>
              <a:t> be synchronised to the grid by </a:t>
            </a:r>
            <a:r>
              <a:rPr lang="en-ZA" sz="1100" b="1" dirty="0">
                <a:solidFill>
                  <a:srgbClr val="003896"/>
                </a:solidFill>
                <a:latin typeface="Gill Sans MT" panose="020B0502020104020203" pitchFamily="34" charset="0"/>
              </a:rPr>
              <a:t>December 2023 </a:t>
            </a:r>
            <a:r>
              <a:rPr lang="en-ZA" sz="1100" dirty="0">
                <a:solidFill>
                  <a:srgbClr val="003896"/>
                </a:solidFill>
                <a:latin typeface="Gill Sans MT" panose="020B0502020104020203" pitchFamily="34" charset="0"/>
              </a:rPr>
              <a:t>and will provide </a:t>
            </a:r>
            <a:r>
              <a:rPr lang="en-ZA" sz="1100" b="1" dirty="0">
                <a:solidFill>
                  <a:srgbClr val="003896"/>
                </a:solidFill>
                <a:latin typeface="Gill Sans MT" panose="020B0502020104020203" pitchFamily="34" charset="0"/>
              </a:rPr>
              <a:t>2880 MW</a:t>
            </a:r>
          </a:p>
          <a:p>
            <a:pPr marL="128588" indent="-128588" defTabSz="665874" fontAlgn="auto">
              <a:spcBef>
                <a:spcPts val="0"/>
              </a:spcBef>
              <a:spcAft>
                <a:spcPts val="225"/>
              </a:spcAft>
              <a:buClr>
                <a:srgbClr val="83725B"/>
              </a:buClr>
              <a:buFont typeface="Arial" panose="020B0604020202020204" pitchFamily="34" charset="0"/>
              <a:buChar char="•"/>
              <a:tabLst>
                <a:tab pos="198835" algn="l"/>
              </a:tabLst>
              <a:defRPr/>
            </a:pPr>
            <a:r>
              <a:rPr lang="en-ZA" sz="1100" b="1" dirty="0">
                <a:solidFill>
                  <a:srgbClr val="003896"/>
                </a:solidFill>
                <a:latin typeface="Gill Sans MT" panose="020B0502020104020203" pitchFamily="34" charset="0"/>
              </a:rPr>
              <a:t>Tutuka RTS dates for </a:t>
            </a:r>
            <a:r>
              <a:rPr lang="en-ZA" sz="1100" dirty="0">
                <a:solidFill>
                  <a:srgbClr val="003896"/>
                </a:solidFill>
                <a:latin typeface="Gill Sans MT" panose="020B0502020104020203" pitchFamily="34" charset="0"/>
              </a:rPr>
              <a:t>Unit 1 &amp; 2 by Jan 2024. Unit 3, 4 &amp; 5 currently on load.</a:t>
            </a:r>
            <a:endParaRPr lang="en-US" sz="1100" b="1" dirty="0">
              <a:solidFill>
                <a:srgbClr val="003896"/>
              </a:solidFill>
              <a:latin typeface="Gill Sans MT" panose="020B0502020104020203" pitchFamily="34" charset="0"/>
            </a:endParaRPr>
          </a:p>
          <a:p>
            <a:pPr marL="128588" indent="-128588" defTabSz="665874" fontAlgn="auto">
              <a:lnSpc>
                <a:spcPct val="120000"/>
              </a:lnSpc>
              <a:spcBef>
                <a:spcPts val="0"/>
              </a:spcBef>
              <a:spcAft>
                <a:spcPts val="450"/>
              </a:spcAft>
              <a:buClr>
                <a:srgbClr val="83725B"/>
              </a:buClr>
              <a:buFont typeface="Arial" panose="020B0604020202020204" pitchFamily="34" charset="0"/>
              <a:buChar char="•"/>
              <a:defRPr/>
            </a:pPr>
            <a:r>
              <a:rPr lang="en-ZA" sz="1100" b="1" dirty="0">
                <a:solidFill>
                  <a:srgbClr val="003896"/>
                </a:solidFill>
                <a:latin typeface="Gill Sans MT" panose="020B0502020104020203" pitchFamily="34" charset="0"/>
              </a:rPr>
              <a:t>Medupi U4 </a:t>
            </a:r>
            <a:r>
              <a:rPr lang="en-ZA" sz="1100" dirty="0">
                <a:solidFill>
                  <a:srgbClr val="003896"/>
                </a:solidFill>
                <a:latin typeface="Gill Sans MT" panose="020B0502020104020203" pitchFamily="34" charset="0"/>
              </a:rPr>
              <a:t>will be operational in </a:t>
            </a:r>
            <a:r>
              <a:rPr lang="en-ZA" sz="1100" b="1" dirty="0">
                <a:solidFill>
                  <a:srgbClr val="003896"/>
                </a:solidFill>
                <a:latin typeface="Gill Sans MT" panose="020B0502020104020203" pitchFamily="34" charset="0"/>
              </a:rPr>
              <a:t>July 2024 </a:t>
            </a:r>
            <a:r>
              <a:rPr lang="en-ZA" sz="1100" dirty="0">
                <a:solidFill>
                  <a:srgbClr val="003896"/>
                </a:solidFill>
                <a:latin typeface="Gill Sans MT" panose="020B0502020104020203" pitchFamily="34" charset="0"/>
              </a:rPr>
              <a:t>with the </a:t>
            </a:r>
            <a:r>
              <a:rPr lang="en-ZA" sz="1100" b="1" dirty="0">
                <a:solidFill>
                  <a:srgbClr val="003896"/>
                </a:solidFill>
                <a:latin typeface="Gill Sans MT" panose="020B0502020104020203" pitchFamily="34" charset="0"/>
              </a:rPr>
              <a:t>second-hand stator</a:t>
            </a:r>
          </a:p>
          <a:p>
            <a:pPr marL="128588" indent="-128588" defTabSz="665874" fontAlgn="auto">
              <a:lnSpc>
                <a:spcPct val="120000"/>
              </a:lnSpc>
              <a:spcBef>
                <a:spcPts val="0"/>
              </a:spcBef>
              <a:spcAft>
                <a:spcPts val="450"/>
              </a:spcAft>
              <a:buClr>
                <a:srgbClr val="83725B"/>
              </a:buClr>
              <a:buFont typeface="Arial" panose="020B0604020202020204" pitchFamily="34" charset="0"/>
              <a:buChar char="•"/>
              <a:defRPr/>
            </a:pPr>
            <a:r>
              <a:rPr lang="en-ZA" sz="1100" b="1" dirty="0">
                <a:solidFill>
                  <a:srgbClr val="003896"/>
                </a:solidFill>
                <a:latin typeface="Gill Sans MT" panose="020B0502020104020203" pitchFamily="34" charset="0"/>
              </a:rPr>
              <a:t>Kriel </a:t>
            </a:r>
            <a:r>
              <a:rPr lang="en-ZA" sz="1100" dirty="0">
                <a:solidFill>
                  <a:srgbClr val="003896"/>
                </a:solidFill>
                <a:latin typeface="Gill Sans MT" panose="020B0502020104020203" pitchFamily="34" charset="0"/>
              </a:rPr>
              <a:t>has completed replacement of </a:t>
            </a:r>
            <a:r>
              <a:rPr lang="en-ZA" sz="1100" b="1" dirty="0">
                <a:solidFill>
                  <a:srgbClr val="003896"/>
                </a:solidFill>
                <a:latin typeface="Gill Sans MT" panose="020B0502020104020203" pitchFamily="34" charset="0"/>
              </a:rPr>
              <a:t>cooling tower </a:t>
            </a:r>
            <a:r>
              <a:rPr lang="en-ZA" sz="1100" dirty="0">
                <a:solidFill>
                  <a:srgbClr val="003896"/>
                </a:solidFill>
                <a:latin typeface="Gill Sans MT" panose="020B0502020104020203" pitchFamily="34" charset="0"/>
              </a:rPr>
              <a:t>4 and plan to </a:t>
            </a:r>
            <a:r>
              <a:rPr lang="en-ZA" sz="1100" b="1" dirty="0">
                <a:solidFill>
                  <a:srgbClr val="003896"/>
                </a:solidFill>
                <a:latin typeface="Gill Sans MT" panose="020B0502020104020203" pitchFamily="34" charset="0"/>
              </a:rPr>
              <a:t>complete</a:t>
            </a:r>
            <a:r>
              <a:rPr lang="en-ZA" sz="1100" dirty="0">
                <a:solidFill>
                  <a:srgbClr val="003896"/>
                </a:solidFill>
                <a:latin typeface="Gill Sans MT" panose="020B0502020104020203" pitchFamily="34" charset="0"/>
              </a:rPr>
              <a:t> the replacement </a:t>
            </a:r>
            <a:r>
              <a:rPr lang="en-ZA" sz="1100" b="1" dirty="0">
                <a:solidFill>
                  <a:srgbClr val="003896"/>
                </a:solidFill>
                <a:latin typeface="Gill Sans MT" panose="020B0502020104020203" pitchFamily="34" charset="0"/>
              </a:rPr>
              <a:t>by March 2024</a:t>
            </a:r>
          </a:p>
          <a:p>
            <a:pPr marL="128588" indent="-128588" defTabSz="665874" fontAlgn="auto">
              <a:lnSpc>
                <a:spcPct val="120000"/>
              </a:lnSpc>
              <a:spcBef>
                <a:spcPts val="0"/>
              </a:spcBef>
              <a:spcAft>
                <a:spcPts val="450"/>
              </a:spcAft>
              <a:buClr>
                <a:srgbClr val="83725B"/>
              </a:buClr>
              <a:buFont typeface="Arial" panose="020B0604020202020204" pitchFamily="34" charset="0"/>
              <a:buChar char="•"/>
              <a:defRPr/>
            </a:pPr>
            <a:r>
              <a:rPr lang="en-ZA" sz="1100" b="1" dirty="0">
                <a:solidFill>
                  <a:srgbClr val="003896"/>
                </a:solidFill>
                <a:latin typeface="Gill Sans MT" panose="020B0502020104020203" pitchFamily="34" charset="0"/>
              </a:rPr>
              <a:t>Majuba </a:t>
            </a:r>
            <a:r>
              <a:rPr lang="en-ZA" sz="1100" dirty="0">
                <a:solidFill>
                  <a:srgbClr val="003896"/>
                </a:solidFill>
                <a:latin typeface="Gill Sans MT" panose="020B0502020104020203" pitchFamily="34" charset="0"/>
              </a:rPr>
              <a:t>has started re-bagging on unit 3 and plan to </a:t>
            </a:r>
            <a:r>
              <a:rPr lang="en-ZA" sz="1100" b="1" dirty="0">
                <a:solidFill>
                  <a:srgbClr val="003896"/>
                </a:solidFill>
                <a:latin typeface="Gill Sans MT" panose="020B0502020104020203" pitchFamily="34" charset="0"/>
              </a:rPr>
              <a:t>complete the re-bagging by March 2024</a:t>
            </a:r>
          </a:p>
          <a:p>
            <a:pPr marL="128588" indent="-128588" defTabSz="665874" fontAlgn="auto">
              <a:lnSpc>
                <a:spcPct val="120000"/>
              </a:lnSpc>
              <a:spcBef>
                <a:spcPts val="0"/>
              </a:spcBef>
              <a:spcAft>
                <a:spcPts val="450"/>
              </a:spcAft>
              <a:buClr>
                <a:srgbClr val="83725B"/>
              </a:buClr>
              <a:buFont typeface="Arial" panose="020B0604020202020204" pitchFamily="34" charset="0"/>
              <a:buChar char="•"/>
              <a:defRPr/>
            </a:pPr>
            <a:r>
              <a:rPr lang="en-ZA" sz="1100" b="1" dirty="0">
                <a:solidFill>
                  <a:srgbClr val="003896"/>
                </a:solidFill>
                <a:latin typeface="Gill Sans MT" panose="020B0502020104020203" pitchFamily="34" charset="0"/>
              </a:rPr>
              <a:t>Tutuka</a:t>
            </a:r>
            <a:r>
              <a:rPr lang="en-ZA" sz="1100" dirty="0">
                <a:solidFill>
                  <a:srgbClr val="003896"/>
                </a:solidFill>
                <a:latin typeface="Gill Sans MT" panose="020B0502020104020203" pitchFamily="34" charset="0"/>
              </a:rPr>
              <a:t> has plan to complete </a:t>
            </a:r>
            <a:r>
              <a:rPr lang="en-ZA" sz="1100" b="1" dirty="0">
                <a:solidFill>
                  <a:srgbClr val="003896"/>
                </a:solidFill>
                <a:latin typeface="Gill Sans MT" panose="020B0502020104020203" pitchFamily="34" charset="0"/>
              </a:rPr>
              <a:t>the cooling tower replacement by October 2024</a:t>
            </a:r>
          </a:p>
        </p:txBody>
      </p:sp>
      <p:sp>
        <p:nvSpPr>
          <p:cNvPr id="299" name="Rectangle 298">
            <a:extLst>
              <a:ext uri="{FF2B5EF4-FFF2-40B4-BE49-F238E27FC236}">
                <a16:creationId xmlns:a16="http://schemas.microsoft.com/office/drawing/2014/main" id="{CCD01DEA-09D8-9BE9-FD0E-4284C05C01E1}"/>
              </a:ext>
            </a:extLst>
          </p:cNvPr>
          <p:cNvSpPr/>
          <p:nvPr/>
        </p:nvSpPr>
        <p:spPr>
          <a:xfrm>
            <a:off x="6358473" y="1134882"/>
            <a:ext cx="2778185" cy="35462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fontAlgn="auto">
              <a:spcBef>
                <a:spcPts val="0"/>
              </a:spcBef>
              <a:spcAft>
                <a:spcPts val="0"/>
              </a:spcAft>
              <a:defRPr/>
            </a:pPr>
            <a:r>
              <a:rPr lang="en-GB" sz="1400" b="1" dirty="0">
                <a:solidFill>
                  <a:srgbClr val="FFFFFF"/>
                </a:solidFill>
                <a:latin typeface="Gill Sans MT" panose="020B0502020104020203" pitchFamily="34" charset="0"/>
              </a:rPr>
              <a:t>Key insights</a:t>
            </a:r>
          </a:p>
        </p:txBody>
      </p:sp>
      <p:cxnSp>
        <p:nvCxnSpPr>
          <p:cNvPr id="6" name="Straight Connector 5">
            <a:extLst>
              <a:ext uri="{FF2B5EF4-FFF2-40B4-BE49-F238E27FC236}">
                <a16:creationId xmlns:a16="http://schemas.microsoft.com/office/drawing/2014/main" id="{B4B26EDE-0294-32AA-661E-8C263AC90B6D}"/>
              </a:ext>
            </a:extLst>
          </p:cNvPr>
          <p:cNvCxnSpPr>
            <a:cxnSpLocks/>
          </p:cNvCxnSpPr>
          <p:nvPr/>
        </p:nvCxnSpPr>
        <p:spPr>
          <a:xfrm>
            <a:off x="285752" y="4150235"/>
            <a:ext cx="5940000" cy="0"/>
          </a:xfrm>
          <a:prstGeom prst="line">
            <a:avLst/>
          </a:prstGeom>
          <a:ln w="76200" cap="rnd">
            <a:solidFill>
              <a:schemeClr val="bg1">
                <a:lumMod val="75000"/>
              </a:schemeClr>
            </a:solidFill>
            <a:prstDash val="solid"/>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44326EDE-80CD-C124-5CC7-5499AFFB88D5}"/>
              </a:ext>
            </a:extLst>
          </p:cNvPr>
          <p:cNvGrpSpPr/>
          <p:nvPr/>
        </p:nvGrpSpPr>
        <p:grpSpPr>
          <a:xfrm>
            <a:off x="4175636" y="3055324"/>
            <a:ext cx="945000" cy="1308011"/>
            <a:chOff x="5791382" y="2504671"/>
            <a:chExt cx="1200403" cy="1744015"/>
          </a:xfrm>
        </p:grpSpPr>
        <p:cxnSp>
          <p:nvCxnSpPr>
            <p:cNvPr id="13" name="Straight Connector 12">
              <a:extLst>
                <a:ext uri="{FF2B5EF4-FFF2-40B4-BE49-F238E27FC236}">
                  <a16:creationId xmlns:a16="http://schemas.microsoft.com/office/drawing/2014/main" id="{BAC1CDD9-E3DD-049C-B536-45EB56487863}"/>
                </a:ext>
              </a:extLst>
            </p:cNvPr>
            <p:cNvCxnSpPr>
              <a:cxnSpLocks/>
            </p:cNvCxnSpPr>
            <p:nvPr/>
          </p:nvCxnSpPr>
          <p:spPr>
            <a:xfrm flipV="1">
              <a:off x="6399337" y="3274839"/>
              <a:ext cx="0" cy="358392"/>
            </a:xfrm>
            <a:prstGeom prst="line">
              <a:avLst/>
            </a:prstGeom>
            <a:ln w="9525" cap="rnd">
              <a:solidFill>
                <a:schemeClr val="tx2"/>
              </a:solidFill>
              <a:prstDash val="solid"/>
              <a:round/>
              <a:tailEnd type="ova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920B8B2C-CE7B-6643-2100-DCBCEA497CC0}"/>
                </a:ext>
              </a:extLst>
            </p:cNvPr>
            <p:cNvSpPr/>
            <p:nvPr/>
          </p:nvSpPr>
          <p:spPr>
            <a:xfrm>
              <a:off x="5881627" y="3124176"/>
              <a:ext cx="1035418" cy="37193"/>
            </a:xfrm>
            <a:prstGeom prst="rect">
              <a:avLst/>
            </a:prstGeom>
            <a:solidFill>
              <a:schemeClr val="tx1"/>
            </a:solidFill>
            <a:ln w="9525" cap="rnd" cmpd="sng" algn="ctr">
              <a:solidFill>
                <a:schemeClr val="tx1"/>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defTabSz="685800" fontAlgn="auto">
                <a:spcBef>
                  <a:spcPts val="0"/>
                </a:spcBef>
                <a:spcAft>
                  <a:spcPts val="0"/>
                </a:spcAft>
                <a:buClr>
                  <a:srgbClr val="713A4F"/>
                </a:buClr>
                <a:buFont typeface="Trebuchet MS" panose="020B0603020202020204" pitchFamily="34" charset="0"/>
                <a:buChar char="​"/>
                <a:defRPr/>
              </a:pPr>
              <a:endParaRPr lang="en-ZA" sz="1050" dirty="0">
                <a:solidFill>
                  <a:srgbClr val="3F3F3F"/>
                </a:solidFill>
                <a:latin typeface="Gill Sans MT" panose="020B0502020104020203" pitchFamily="34" charset="0"/>
              </a:endParaRPr>
            </a:p>
          </p:txBody>
        </p:sp>
        <p:sp>
          <p:nvSpPr>
            <p:cNvPr id="25" name="Rectangle 24">
              <a:extLst>
                <a:ext uri="{FF2B5EF4-FFF2-40B4-BE49-F238E27FC236}">
                  <a16:creationId xmlns:a16="http://schemas.microsoft.com/office/drawing/2014/main" id="{E0D14F22-995F-8F70-DBB7-7678322EBD54}"/>
                </a:ext>
              </a:extLst>
            </p:cNvPr>
            <p:cNvSpPr/>
            <p:nvPr/>
          </p:nvSpPr>
          <p:spPr>
            <a:xfrm>
              <a:off x="5874651" y="2504671"/>
              <a:ext cx="1035551" cy="553997"/>
            </a:xfrm>
            <a:prstGeom prst="rect">
              <a:avLst/>
            </a:prstGeom>
          </p:spPr>
          <p:txBody>
            <a:bodyPr wrap="square">
              <a:spAutoFit/>
            </a:bodyPr>
            <a:lstStyle/>
            <a:p>
              <a:pPr algn="ctr" defTabSz="685800" fontAlgn="auto">
                <a:spcBef>
                  <a:spcPts val="0"/>
                </a:spcBef>
                <a:spcAft>
                  <a:spcPts val="0"/>
                </a:spcAft>
                <a:defRPr/>
              </a:pPr>
              <a:r>
                <a:rPr lang="en-ZA" sz="1050" dirty="0">
                  <a:solidFill>
                    <a:srgbClr val="003896"/>
                  </a:solidFill>
                  <a:latin typeface="Gill Sans MT" panose="020B0502020104020203" pitchFamily="34" charset="0"/>
                </a:rPr>
                <a:t>Medupi </a:t>
              </a:r>
            </a:p>
            <a:p>
              <a:pPr algn="ctr" defTabSz="685800" fontAlgn="auto">
                <a:spcBef>
                  <a:spcPts val="0"/>
                </a:spcBef>
                <a:spcAft>
                  <a:spcPts val="0"/>
                </a:spcAft>
                <a:defRPr/>
              </a:pPr>
              <a:r>
                <a:rPr lang="en-ZA" sz="1050" b="1" dirty="0">
                  <a:solidFill>
                    <a:srgbClr val="003896"/>
                  </a:solidFill>
                  <a:latin typeface="Gill Sans MT" panose="020B0502020104020203" pitchFamily="34" charset="0"/>
                </a:rPr>
                <a:t>~720 MW</a:t>
              </a:r>
            </a:p>
          </p:txBody>
        </p:sp>
        <p:sp>
          <p:nvSpPr>
            <p:cNvPr id="34" name="ee4pHeader6">
              <a:extLst>
                <a:ext uri="{FF2B5EF4-FFF2-40B4-BE49-F238E27FC236}">
                  <a16:creationId xmlns:a16="http://schemas.microsoft.com/office/drawing/2014/main" id="{88887BAD-7774-5A4A-900A-26EE8C21B754}"/>
                </a:ext>
              </a:extLst>
            </p:cNvPr>
            <p:cNvSpPr>
              <a:spLocks noChangeArrowheads="1"/>
            </p:cNvSpPr>
            <p:nvPr>
              <p:custDataLst>
                <p:tags r:id="rId12"/>
              </p:custDataLst>
            </p:nvPr>
          </p:nvSpPr>
          <p:spPr bwMode="gray">
            <a:xfrm>
              <a:off x="5791382" y="3658649"/>
              <a:ext cx="1200403" cy="590037"/>
            </a:xfrm>
            <a:prstGeom prst="chevron">
              <a:avLst>
                <a:gd name="adj" fmla="val 12004"/>
              </a:avLst>
            </a:prstGeom>
            <a:solidFill>
              <a:schemeClr val="tx1"/>
            </a:solidFill>
            <a:ln w="38100" cap="rnd" algn="ctr">
              <a:noFill/>
              <a:round/>
              <a:headEnd/>
              <a:tailEnd/>
            </a:ln>
          </p:spPr>
          <p:txBody>
            <a:bodyPr lIns="0" tIns="0" rIns="0" bIns="0" anchor="ctr" anchorCtr="0"/>
            <a:lstStyle/>
            <a:p>
              <a:pPr algn="ctr" defTabSz="685800" eaLnBrk="0" fontAlgn="auto" hangingPunct="0">
                <a:spcBef>
                  <a:spcPts val="0"/>
                </a:spcBef>
                <a:spcAft>
                  <a:spcPts val="0"/>
                </a:spcAft>
                <a:defRPr/>
              </a:pPr>
              <a:r>
                <a:rPr lang="en-ZA" sz="1050" dirty="0">
                  <a:solidFill>
                    <a:srgbClr val="FFFFFF"/>
                  </a:solidFill>
                  <a:latin typeface="Gill Sans MT" panose="020B0502020104020203" pitchFamily="34" charset="0"/>
                  <a:sym typeface="Trebuchet MS" panose="020B0603020202020204" pitchFamily="34" charset="0"/>
                </a:rPr>
                <a:t>July 2024</a:t>
              </a:r>
            </a:p>
          </p:txBody>
        </p:sp>
        <p:sp>
          <p:nvSpPr>
            <p:cNvPr id="35" name="ee4pHeader2">
              <a:extLst>
                <a:ext uri="{FF2B5EF4-FFF2-40B4-BE49-F238E27FC236}">
                  <a16:creationId xmlns:a16="http://schemas.microsoft.com/office/drawing/2014/main" id="{6A86BEEF-3E00-7D13-6546-B878F0110DFB}"/>
                </a:ext>
              </a:extLst>
            </p:cNvPr>
            <p:cNvSpPr>
              <a:spLocks noChangeArrowheads="1"/>
            </p:cNvSpPr>
            <p:nvPr>
              <p:custDataLst>
                <p:tags r:id="rId13"/>
              </p:custDataLst>
            </p:nvPr>
          </p:nvSpPr>
          <p:spPr bwMode="gray">
            <a:xfrm>
              <a:off x="5823154" y="3700217"/>
              <a:ext cx="1124506" cy="505359"/>
            </a:xfrm>
            <a:prstGeom prst="chevron">
              <a:avLst>
                <a:gd name="adj" fmla="val 12004"/>
              </a:avLst>
            </a:prstGeom>
            <a:noFill/>
            <a:ln w="6350" cap="rnd" cmpd="sng" algn="ctr">
              <a:solidFill>
                <a:srgbClr val="FFFFFF"/>
              </a:solidFill>
              <a:prstDash val="sysDash"/>
              <a:round/>
              <a:headEnd type="none" w="med" len="med"/>
              <a:tailEnd type="none" w="med" len="med"/>
            </a:ln>
            <a:extLst>
              <a:ext uri="{909E8E84-426E-40DD-AFC4-6F175D3DCCD1}">
                <a14:hiddenFill xmlns:a14="http://schemas.microsoft.com/office/drawing/2010/main">
                  <a:solidFill>
                    <a:schemeClr val="tx2">
                      <a:lumMod val="100000"/>
                    </a:schemeClr>
                  </a:solidFill>
                </a14:hiddenFill>
              </a:ext>
            </a:extLst>
          </p:spPr>
          <p:txBody>
            <a:bodyPr lIns="0" tIns="0" rIns="0" bIns="0" anchor="ctr" anchorCtr="0"/>
            <a:lstStyle/>
            <a:p>
              <a:pPr algn="ctr" defTabSz="685800" eaLnBrk="0" fontAlgn="auto" hangingPunct="0">
                <a:spcBef>
                  <a:spcPts val="0"/>
                </a:spcBef>
                <a:spcAft>
                  <a:spcPts val="0"/>
                </a:spcAft>
                <a:defRPr/>
              </a:pPr>
              <a:endParaRPr lang="en-ZA" sz="1050" dirty="0">
                <a:solidFill>
                  <a:srgbClr val="FFFFFF"/>
                </a:solidFill>
                <a:latin typeface="Gill Sans MT" panose="020B0502020104020203" pitchFamily="34" charset="0"/>
                <a:sym typeface="Trebuchet MS" panose="020B0603020202020204" pitchFamily="34" charset="0"/>
              </a:endParaRPr>
            </a:p>
          </p:txBody>
        </p:sp>
      </p:grpSp>
      <p:grpSp>
        <p:nvGrpSpPr>
          <p:cNvPr id="3" name="Group 2">
            <a:extLst>
              <a:ext uri="{FF2B5EF4-FFF2-40B4-BE49-F238E27FC236}">
                <a16:creationId xmlns:a16="http://schemas.microsoft.com/office/drawing/2014/main" id="{73A219DD-8472-1953-3E52-A527A24EDB40}"/>
              </a:ext>
            </a:extLst>
          </p:cNvPr>
          <p:cNvGrpSpPr/>
          <p:nvPr/>
        </p:nvGrpSpPr>
        <p:grpSpPr>
          <a:xfrm>
            <a:off x="2306027" y="3055324"/>
            <a:ext cx="945000" cy="1308011"/>
            <a:chOff x="5791382" y="2504671"/>
            <a:chExt cx="1200403" cy="1744015"/>
          </a:xfrm>
        </p:grpSpPr>
        <p:cxnSp>
          <p:nvCxnSpPr>
            <p:cNvPr id="5" name="Straight Connector 4">
              <a:extLst>
                <a:ext uri="{FF2B5EF4-FFF2-40B4-BE49-F238E27FC236}">
                  <a16:creationId xmlns:a16="http://schemas.microsoft.com/office/drawing/2014/main" id="{9EA3636B-65B3-FBB3-A27E-52F4804315D8}"/>
                </a:ext>
              </a:extLst>
            </p:cNvPr>
            <p:cNvCxnSpPr>
              <a:cxnSpLocks/>
            </p:cNvCxnSpPr>
            <p:nvPr/>
          </p:nvCxnSpPr>
          <p:spPr>
            <a:xfrm flipV="1">
              <a:off x="6399337" y="3274839"/>
              <a:ext cx="0" cy="358392"/>
            </a:xfrm>
            <a:prstGeom prst="line">
              <a:avLst/>
            </a:prstGeom>
            <a:ln w="9525" cap="rnd">
              <a:solidFill>
                <a:schemeClr val="tx2"/>
              </a:solidFill>
              <a:prstDash val="solid"/>
              <a:round/>
              <a:tailEnd type="ova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C24A1E0-8D2F-15C8-53F8-7921A5B5A7D5}"/>
                </a:ext>
              </a:extLst>
            </p:cNvPr>
            <p:cNvSpPr/>
            <p:nvPr/>
          </p:nvSpPr>
          <p:spPr>
            <a:xfrm>
              <a:off x="5881627" y="3124176"/>
              <a:ext cx="1035418" cy="37193"/>
            </a:xfrm>
            <a:prstGeom prst="rect">
              <a:avLst/>
            </a:prstGeom>
            <a:solidFill>
              <a:schemeClr val="tx1"/>
            </a:solidFill>
            <a:ln w="9525" cap="rnd" cmpd="sng" algn="ctr">
              <a:solidFill>
                <a:schemeClr val="tx1"/>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defTabSz="685800" fontAlgn="auto">
                <a:spcBef>
                  <a:spcPts val="0"/>
                </a:spcBef>
                <a:spcAft>
                  <a:spcPts val="0"/>
                </a:spcAft>
                <a:buClr>
                  <a:srgbClr val="713A4F"/>
                </a:buClr>
                <a:buFont typeface="Trebuchet MS" panose="020B0603020202020204" pitchFamily="34" charset="0"/>
                <a:buChar char="​"/>
                <a:defRPr/>
              </a:pPr>
              <a:endParaRPr lang="en-ZA" sz="1050" dirty="0">
                <a:solidFill>
                  <a:srgbClr val="3F3F3F"/>
                </a:solidFill>
                <a:latin typeface="Gill Sans MT" panose="020B0502020104020203" pitchFamily="34" charset="0"/>
              </a:endParaRPr>
            </a:p>
          </p:txBody>
        </p:sp>
        <p:sp>
          <p:nvSpPr>
            <p:cNvPr id="9" name="Rectangle 8">
              <a:extLst>
                <a:ext uri="{FF2B5EF4-FFF2-40B4-BE49-F238E27FC236}">
                  <a16:creationId xmlns:a16="http://schemas.microsoft.com/office/drawing/2014/main" id="{2143D817-4248-6F8D-3CA1-F8DE9023F475}"/>
                </a:ext>
              </a:extLst>
            </p:cNvPr>
            <p:cNvSpPr/>
            <p:nvPr/>
          </p:nvSpPr>
          <p:spPr>
            <a:xfrm>
              <a:off x="5816195" y="2504671"/>
              <a:ext cx="1141033" cy="769441"/>
            </a:xfrm>
            <a:prstGeom prst="rect">
              <a:avLst/>
            </a:prstGeom>
          </p:spPr>
          <p:txBody>
            <a:bodyPr wrap="square">
              <a:spAutoFit/>
            </a:bodyPr>
            <a:lstStyle/>
            <a:p>
              <a:pPr algn="ctr" defTabSz="685800" fontAlgn="auto">
                <a:spcBef>
                  <a:spcPts val="0"/>
                </a:spcBef>
                <a:spcAft>
                  <a:spcPts val="0"/>
                </a:spcAft>
                <a:defRPr/>
              </a:pPr>
              <a:r>
                <a:rPr lang="en-ZA" sz="1050" dirty="0">
                  <a:solidFill>
                    <a:srgbClr val="003896"/>
                  </a:solidFill>
                  <a:latin typeface="Gill Sans MT" panose="020B0502020104020203" pitchFamily="34" charset="0"/>
                </a:rPr>
                <a:t>Tutuka </a:t>
              </a:r>
            </a:p>
            <a:p>
              <a:pPr algn="ctr" defTabSz="685800" fontAlgn="auto">
                <a:spcBef>
                  <a:spcPts val="0"/>
                </a:spcBef>
                <a:spcAft>
                  <a:spcPts val="0"/>
                </a:spcAft>
                <a:defRPr/>
              </a:pPr>
              <a:r>
                <a:rPr lang="en-ZA" sz="1050" b="1" dirty="0">
                  <a:solidFill>
                    <a:srgbClr val="003896"/>
                  </a:solidFill>
                  <a:latin typeface="Gill Sans MT" panose="020B0502020104020203" pitchFamily="34" charset="0"/>
                </a:rPr>
                <a:t>~ 1500 MW</a:t>
              </a:r>
            </a:p>
          </p:txBody>
        </p:sp>
        <p:sp>
          <p:nvSpPr>
            <p:cNvPr id="15" name="ee4pHeader6">
              <a:extLst>
                <a:ext uri="{FF2B5EF4-FFF2-40B4-BE49-F238E27FC236}">
                  <a16:creationId xmlns:a16="http://schemas.microsoft.com/office/drawing/2014/main" id="{5ACAC019-10C6-589D-F816-712E4E0708B6}"/>
                </a:ext>
              </a:extLst>
            </p:cNvPr>
            <p:cNvSpPr>
              <a:spLocks noChangeArrowheads="1"/>
            </p:cNvSpPr>
            <p:nvPr>
              <p:custDataLst>
                <p:tags r:id="rId10"/>
              </p:custDataLst>
            </p:nvPr>
          </p:nvSpPr>
          <p:spPr bwMode="gray">
            <a:xfrm>
              <a:off x="5791382" y="3658649"/>
              <a:ext cx="1200403" cy="590037"/>
            </a:xfrm>
            <a:prstGeom prst="chevron">
              <a:avLst>
                <a:gd name="adj" fmla="val 12004"/>
              </a:avLst>
            </a:prstGeom>
            <a:solidFill>
              <a:schemeClr val="tx1"/>
            </a:solidFill>
            <a:ln w="38100" cap="rnd" algn="ctr">
              <a:noFill/>
              <a:round/>
              <a:headEnd/>
              <a:tailEnd/>
            </a:ln>
          </p:spPr>
          <p:txBody>
            <a:bodyPr lIns="0" tIns="0" rIns="0" bIns="0" anchor="ctr" anchorCtr="0"/>
            <a:lstStyle/>
            <a:p>
              <a:pPr algn="ctr" defTabSz="685800" eaLnBrk="0" fontAlgn="auto" hangingPunct="0">
                <a:spcBef>
                  <a:spcPts val="0"/>
                </a:spcBef>
                <a:spcAft>
                  <a:spcPts val="0"/>
                </a:spcAft>
                <a:defRPr/>
              </a:pPr>
              <a:r>
                <a:rPr lang="en-ZA" sz="1050" dirty="0">
                  <a:solidFill>
                    <a:srgbClr val="FFFFFF"/>
                  </a:solidFill>
                  <a:latin typeface="Gill Sans MT" panose="020B0502020104020203" pitchFamily="34" charset="0"/>
                  <a:sym typeface="Trebuchet MS" panose="020B0603020202020204" pitchFamily="34" charset="0"/>
                </a:rPr>
                <a:t>Jan 2024</a:t>
              </a:r>
            </a:p>
          </p:txBody>
        </p:sp>
        <p:sp>
          <p:nvSpPr>
            <p:cNvPr id="16" name="ee4pHeader2">
              <a:extLst>
                <a:ext uri="{FF2B5EF4-FFF2-40B4-BE49-F238E27FC236}">
                  <a16:creationId xmlns:a16="http://schemas.microsoft.com/office/drawing/2014/main" id="{BE2763E8-BFA9-EBE1-E5C1-E87477F470E1}"/>
                </a:ext>
              </a:extLst>
            </p:cNvPr>
            <p:cNvSpPr>
              <a:spLocks noChangeArrowheads="1"/>
            </p:cNvSpPr>
            <p:nvPr>
              <p:custDataLst>
                <p:tags r:id="rId11"/>
              </p:custDataLst>
            </p:nvPr>
          </p:nvSpPr>
          <p:spPr bwMode="gray">
            <a:xfrm>
              <a:off x="5823154" y="3700217"/>
              <a:ext cx="1124506" cy="505359"/>
            </a:xfrm>
            <a:prstGeom prst="chevron">
              <a:avLst>
                <a:gd name="adj" fmla="val 12004"/>
              </a:avLst>
            </a:prstGeom>
            <a:noFill/>
            <a:ln w="6350" cap="rnd" cmpd="sng" algn="ctr">
              <a:solidFill>
                <a:srgbClr val="FFFFFF"/>
              </a:solidFill>
              <a:prstDash val="sysDash"/>
              <a:round/>
              <a:headEnd type="none" w="med" len="med"/>
              <a:tailEnd type="none" w="med" len="med"/>
            </a:ln>
            <a:extLst>
              <a:ext uri="{909E8E84-426E-40DD-AFC4-6F175D3DCCD1}">
                <a14:hiddenFill xmlns:a14="http://schemas.microsoft.com/office/drawing/2010/main">
                  <a:solidFill>
                    <a:schemeClr val="tx2">
                      <a:lumMod val="100000"/>
                    </a:schemeClr>
                  </a:solidFill>
                </a14:hiddenFill>
              </a:ext>
            </a:extLst>
          </p:spPr>
          <p:txBody>
            <a:bodyPr lIns="0" tIns="0" rIns="0" bIns="0" anchor="ctr" anchorCtr="0"/>
            <a:lstStyle/>
            <a:p>
              <a:pPr algn="ctr" defTabSz="685800" eaLnBrk="0" fontAlgn="auto" hangingPunct="0">
                <a:spcBef>
                  <a:spcPts val="0"/>
                </a:spcBef>
                <a:spcAft>
                  <a:spcPts val="0"/>
                </a:spcAft>
                <a:defRPr/>
              </a:pPr>
              <a:endParaRPr lang="en-ZA" sz="1050" dirty="0">
                <a:solidFill>
                  <a:srgbClr val="FFFFFF"/>
                </a:solidFill>
                <a:latin typeface="Gill Sans MT" panose="020B0502020104020203" pitchFamily="34" charset="0"/>
                <a:sym typeface="Trebuchet MS" panose="020B0603020202020204" pitchFamily="34" charset="0"/>
              </a:endParaRPr>
            </a:p>
          </p:txBody>
        </p:sp>
      </p:grpSp>
      <p:grpSp>
        <p:nvGrpSpPr>
          <p:cNvPr id="30" name="Group 29">
            <a:extLst>
              <a:ext uri="{FF2B5EF4-FFF2-40B4-BE49-F238E27FC236}">
                <a16:creationId xmlns:a16="http://schemas.microsoft.com/office/drawing/2014/main" id="{F9215AC0-B0BE-A539-045F-96F056BA26CE}"/>
              </a:ext>
            </a:extLst>
          </p:cNvPr>
          <p:cNvGrpSpPr/>
          <p:nvPr/>
        </p:nvGrpSpPr>
        <p:grpSpPr>
          <a:xfrm>
            <a:off x="3250610" y="2388602"/>
            <a:ext cx="945000" cy="1974732"/>
            <a:chOff x="3135163" y="1615710"/>
            <a:chExt cx="1385783" cy="2632976"/>
          </a:xfrm>
        </p:grpSpPr>
        <p:sp>
          <p:nvSpPr>
            <p:cNvPr id="31" name="ee4pHeader5">
              <a:extLst>
                <a:ext uri="{FF2B5EF4-FFF2-40B4-BE49-F238E27FC236}">
                  <a16:creationId xmlns:a16="http://schemas.microsoft.com/office/drawing/2014/main" id="{5121DA92-8F9F-79A3-1468-F1539822A159}"/>
                </a:ext>
              </a:extLst>
            </p:cNvPr>
            <p:cNvSpPr>
              <a:spLocks noChangeArrowheads="1"/>
            </p:cNvSpPr>
            <p:nvPr>
              <p:custDataLst>
                <p:tags r:id="rId8"/>
              </p:custDataLst>
            </p:nvPr>
          </p:nvSpPr>
          <p:spPr bwMode="gray">
            <a:xfrm>
              <a:off x="3230576" y="3658649"/>
              <a:ext cx="1227408" cy="590037"/>
            </a:xfrm>
            <a:prstGeom prst="chevron">
              <a:avLst>
                <a:gd name="adj" fmla="val 12004"/>
              </a:avLst>
            </a:prstGeom>
            <a:solidFill>
              <a:schemeClr val="accent5"/>
            </a:solidFill>
            <a:ln w="38100" cap="rnd" algn="ctr">
              <a:noFill/>
              <a:round/>
              <a:headEnd/>
              <a:tailEnd/>
            </a:ln>
          </p:spPr>
          <p:txBody>
            <a:bodyPr lIns="0" tIns="0" rIns="0" bIns="0" anchor="ctr" anchorCtr="0"/>
            <a:lstStyle/>
            <a:p>
              <a:pPr algn="ctr" defTabSz="685800" eaLnBrk="0" fontAlgn="auto" hangingPunct="0">
                <a:spcBef>
                  <a:spcPts val="0"/>
                </a:spcBef>
                <a:spcAft>
                  <a:spcPts val="0"/>
                </a:spcAft>
                <a:defRPr/>
              </a:pPr>
              <a:r>
                <a:rPr lang="en-ZA" sz="1050" dirty="0">
                  <a:solidFill>
                    <a:srgbClr val="FFFFFF"/>
                  </a:solidFill>
                  <a:latin typeface="Gill Sans MT" panose="020B0502020104020203" pitchFamily="34" charset="0"/>
                  <a:sym typeface="Trebuchet MS" panose="020B0603020202020204" pitchFamily="34" charset="0"/>
                </a:rPr>
                <a:t>Mar 2024</a:t>
              </a:r>
            </a:p>
          </p:txBody>
        </p:sp>
        <p:cxnSp>
          <p:nvCxnSpPr>
            <p:cNvPr id="33" name="Straight Connector 32">
              <a:extLst>
                <a:ext uri="{FF2B5EF4-FFF2-40B4-BE49-F238E27FC236}">
                  <a16:creationId xmlns:a16="http://schemas.microsoft.com/office/drawing/2014/main" id="{3B40CAFC-39B9-F3D5-A8A5-43C627A9C15E}"/>
                </a:ext>
              </a:extLst>
            </p:cNvPr>
            <p:cNvCxnSpPr>
              <a:cxnSpLocks/>
            </p:cNvCxnSpPr>
            <p:nvPr/>
          </p:nvCxnSpPr>
          <p:spPr>
            <a:xfrm flipV="1">
              <a:off x="3833147" y="3274839"/>
              <a:ext cx="0" cy="358392"/>
            </a:xfrm>
            <a:prstGeom prst="line">
              <a:avLst/>
            </a:prstGeom>
            <a:ln w="9525" cap="rnd">
              <a:solidFill>
                <a:schemeClr val="tx2"/>
              </a:solidFill>
              <a:prstDash val="solid"/>
              <a:round/>
              <a:tailEnd type="ova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8E2B0EB4-7145-6A2B-7048-89788314CC23}"/>
                </a:ext>
              </a:extLst>
            </p:cNvPr>
            <p:cNvSpPr/>
            <p:nvPr/>
          </p:nvSpPr>
          <p:spPr>
            <a:xfrm>
              <a:off x="3315437" y="3124176"/>
              <a:ext cx="1035418" cy="37193"/>
            </a:xfrm>
            <a:prstGeom prst="rect">
              <a:avLst/>
            </a:prstGeom>
            <a:solidFill>
              <a:schemeClr val="accent5"/>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defTabSz="685800" fontAlgn="auto">
                <a:spcBef>
                  <a:spcPts val="0"/>
                </a:spcBef>
                <a:spcAft>
                  <a:spcPts val="0"/>
                </a:spcAft>
                <a:buClr>
                  <a:srgbClr val="713A4F"/>
                </a:buClr>
                <a:buFont typeface="Trebuchet MS" panose="020B0603020202020204" pitchFamily="34" charset="0"/>
                <a:buChar char="​"/>
                <a:defRPr/>
              </a:pPr>
              <a:endParaRPr lang="en-ZA" sz="1050" dirty="0">
                <a:solidFill>
                  <a:srgbClr val="3F3F3F"/>
                </a:solidFill>
                <a:latin typeface="Gill Sans MT" panose="020B0502020104020203" pitchFamily="34" charset="0"/>
              </a:endParaRPr>
            </a:p>
          </p:txBody>
        </p:sp>
        <p:sp>
          <p:nvSpPr>
            <p:cNvPr id="37" name="Rectangle 36">
              <a:extLst>
                <a:ext uri="{FF2B5EF4-FFF2-40B4-BE49-F238E27FC236}">
                  <a16:creationId xmlns:a16="http://schemas.microsoft.com/office/drawing/2014/main" id="{28179568-200D-5056-65C6-058718E3D86A}"/>
                </a:ext>
              </a:extLst>
            </p:cNvPr>
            <p:cNvSpPr/>
            <p:nvPr/>
          </p:nvSpPr>
          <p:spPr>
            <a:xfrm>
              <a:off x="3135163" y="1615710"/>
              <a:ext cx="1385783" cy="1415772"/>
            </a:xfrm>
            <a:prstGeom prst="rect">
              <a:avLst/>
            </a:prstGeom>
          </p:spPr>
          <p:txBody>
            <a:bodyPr wrap="square">
              <a:spAutoFit/>
            </a:bodyPr>
            <a:lstStyle/>
            <a:p>
              <a:pPr algn="ctr" defTabSz="685800" fontAlgn="auto">
                <a:spcBef>
                  <a:spcPts val="0"/>
                </a:spcBef>
                <a:spcAft>
                  <a:spcPts val="0"/>
                </a:spcAft>
                <a:defRPr/>
              </a:pPr>
              <a:r>
                <a:rPr lang="en-US" sz="1050" dirty="0">
                  <a:solidFill>
                    <a:srgbClr val="003896"/>
                  </a:solidFill>
                  <a:latin typeface="Gill Sans MT" panose="020B0502020104020203" pitchFamily="34" charset="0"/>
                </a:rPr>
                <a:t>Majuba fabric filter plant re-bag and </a:t>
              </a:r>
              <a:r>
                <a:rPr lang="en-ZA" sz="1050" dirty="0">
                  <a:solidFill>
                    <a:srgbClr val="003896"/>
                  </a:solidFill>
                  <a:latin typeface="Gill Sans MT" panose="020B0502020104020203" pitchFamily="34" charset="0"/>
                </a:rPr>
                <a:t>Kriel cooling tower replacement</a:t>
              </a:r>
            </a:p>
            <a:p>
              <a:pPr algn="ctr" defTabSz="685800" fontAlgn="auto">
                <a:spcBef>
                  <a:spcPts val="0"/>
                </a:spcBef>
                <a:spcAft>
                  <a:spcPts val="0"/>
                </a:spcAft>
                <a:defRPr/>
              </a:pPr>
              <a:r>
                <a:rPr lang="en-ZA" sz="1050" b="1" dirty="0">
                  <a:solidFill>
                    <a:srgbClr val="003896"/>
                  </a:solidFill>
                  <a:latin typeface="Gill Sans MT" panose="020B0502020104020203" pitchFamily="34" charset="0"/>
                </a:rPr>
                <a:t>1752 MW</a:t>
              </a:r>
            </a:p>
          </p:txBody>
        </p:sp>
        <p:sp>
          <p:nvSpPr>
            <p:cNvPr id="38" name="ee4pHeader2">
              <a:extLst>
                <a:ext uri="{FF2B5EF4-FFF2-40B4-BE49-F238E27FC236}">
                  <a16:creationId xmlns:a16="http://schemas.microsoft.com/office/drawing/2014/main" id="{D0C1F042-80A5-2E2D-4572-0646C2E9EB07}"/>
                </a:ext>
              </a:extLst>
            </p:cNvPr>
            <p:cNvSpPr>
              <a:spLocks noChangeArrowheads="1"/>
            </p:cNvSpPr>
            <p:nvPr>
              <p:custDataLst>
                <p:tags r:id="rId9"/>
              </p:custDataLst>
            </p:nvPr>
          </p:nvSpPr>
          <p:spPr bwMode="gray">
            <a:xfrm>
              <a:off x="3259423" y="3700217"/>
              <a:ext cx="1124506" cy="505359"/>
            </a:xfrm>
            <a:prstGeom prst="chevron">
              <a:avLst>
                <a:gd name="adj" fmla="val 12004"/>
              </a:avLst>
            </a:prstGeom>
            <a:noFill/>
            <a:ln w="6350" cap="rnd" cmpd="sng" algn="ctr">
              <a:solidFill>
                <a:srgbClr val="FFFFFF"/>
              </a:solidFill>
              <a:prstDash val="sysDash"/>
              <a:round/>
              <a:headEnd type="none" w="med" len="med"/>
              <a:tailEnd type="none" w="med" len="med"/>
            </a:ln>
            <a:extLst>
              <a:ext uri="{909E8E84-426E-40DD-AFC4-6F175D3DCCD1}">
                <a14:hiddenFill xmlns:a14="http://schemas.microsoft.com/office/drawing/2010/main">
                  <a:solidFill>
                    <a:schemeClr val="tx2">
                      <a:lumMod val="100000"/>
                    </a:schemeClr>
                  </a:solidFill>
                </a14:hiddenFill>
              </a:ext>
            </a:extLst>
          </p:spPr>
          <p:txBody>
            <a:bodyPr lIns="0" tIns="0" rIns="0" bIns="0" anchor="ctr" anchorCtr="0"/>
            <a:lstStyle/>
            <a:p>
              <a:pPr algn="ctr" defTabSz="685800" eaLnBrk="0" fontAlgn="auto" hangingPunct="0">
                <a:spcBef>
                  <a:spcPts val="0"/>
                </a:spcBef>
                <a:spcAft>
                  <a:spcPts val="0"/>
                </a:spcAft>
                <a:defRPr/>
              </a:pPr>
              <a:endParaRPr lang="en-ZA" sz="1050" dirty="0">
                <a:solidFill>
                  <a:srgbClr val="FFFFFF"/>
                </a:solidFill>
                <a:latin typeface="Gill Sans MT" panose="020B0502020104020203" pitchFamily="34" charset="0"/>
                <a:sym typeface="Trebuchet MS" panose="020B0603020202020204" pitchFamily="34" charset="0"/>
              </a:endParaRPr>
            </a:p>
          </p:txBody>
        </p:sp>
      </p:grpSp>
      <p:grpSp>
        <p:nvGrpSpPr>
          <p:cNvPr id="39" name="Group 38">
            <a:extLst>
              <a:ext uri="{FF2B5EF4-FFF2-40B4-BE49-F238E27FC236}">
                <a16:creationId xmlns:a16="http://schemas.microsoft.com/office/drawing/2014/main" id="{9A041CD2-2FE4-75CD-2FCB-67AF349A4F77}"/>
              </a:ext>
            </a:extLst>
          </p:cNvPr>
          <p:cNvGrpSpPr/>
          <p:nvPr/>
        </p:nvGrpSpPr>
        <p:grpSpPr>
          <a:xfrm>
            <a:off x="5071487" y="2730382"/>
            <a:ext cx="945000" cy="1632953"/>
            <a:chOff x="5754518" y="2071415"/>
            <a:chExt cx="1283109" cy="2177271"/>
          </a:xfrm>
        </p:grpSpPr>
        <p:cxnSp>
          <p:nvCxnSpPr>
            <p:cNvPr id="43" name="Straight Connector 42">
              <a:extLst>
                <a:ext uri="{FF2B5EF4-FFF2-40B4-BE49-F238E27FC236}">
                  <a16:creationId xmlns:a16="http://schemas.microsoft.com/office/drawing/2014/main" id="{E871672E-D857-F41C-47CC-1EDC6651EAB4}"/>
                </a:ext>
              </a:extLst>
            </p:cNvPr>
            <p:cNvCxnSpPr>
              <a:cxnSpLocks/>
            </p:cNvCxnSpPr>
            <p:nvPr/>
          </p:nvCxnSpPr>
          <p:spPr>
            <a:xfrm flipV="1">
              <a:off x="6399337" y="3274839"/>
              <a:ext cx="0" cy="358392"/>
            </a:xfrm>
            <a:prstGeom prst="line">
              <a:avLst/>
            </a:prstGeom>
            <a:ln w="9525" cap="rnd">
              <a:solidFill>
                <a:schemeClr val="tx2"/>
              </a:solidFill>
              <a:prstDash val="solid"/>
              <a:round/>
              <a:tailEnd type="ova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03282FD5-23E7-0939-6239-0B6AA5A6F665}"/>
                </a:ext>
              </a:extLst>
            </p:cNvPr>
            <p:cNvSpPr/>
            <p:nvPr/>
          </p:nvSpPr>
          <p:spPr>
            <a:xfrm>
              <a:off x="5881627" y="3124176"/>
              <a:ext cx="1035418" cy="37193"/>
            </a:xfrm>
            <a:prstGeom prst="rect">
              <a:avLst/>
            </a:prstGeom>
            <a:solidFill>
              <a:schemeClr val="accent5"/>
            </a:solidFill>
            <a:ln w="9525" cap="rnd" cmpd="sng" algn="ctr">
              <a:solidFill>
                <a:schemeClr val="accent5"/>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defTabSz="685800" fontAlgn="auto">
                <a:spcBef>
                  <a:spcPts val="0"/>
                </a:spcBef>
                <a:spcAft>
                  <a:spcPts val="0"/>
                </a:spcAft>
                <a:buClr>
                  <a:srgbClr val="713A4F"/>
                </a:buClr>
                <a:buFont typeface="Trebuchet MS" panose="020B0603020202020204" pitchFamily="34" charset="0"/>
                <a:buChar char="​"/>
                <a:defRPr/>
              </a:pPr>
              <a:endParaRPr lang="en-ZA" sz="1050" dirty="0">
                <a:solidFill>
                  <a:srgbClr val="3F3F3F"/>
                </a:solidFill>
                <a:latin typeface="Gill Sans MT" panose="020B0502020104020203" pitchFamily="34" charset="0"/>
              </a:endParaRPr>
            </a:p>
          </p:txBody>
        </p:sp>
        <p:sp>
          <p:nvSpPr>
            <p:cNvPr id="45" name="Rectangle 44">
              <a:extLst>
                <a:ext uri="{FF2B5EF4-FFF2-40B4-BE49-F238E27FC236}">
                  <a16:creationId xmlns:a16="http://schemas.microsoft.com/office/drawing/2014/main" id="{4BF49430-4985-53EA-5559-58AE8F8C1488}"/>
                </a:ext>
              </a:extLst>
            </p:cNvPr>
            <p:cNvSpPr/>
            <p:nvPr/>
          </p:nvSpPr>
          <p:spPr>
            <a:xfrm>
              <a:off x="5754518" y="2071415"/>
              <a:ext cx="1283109" cy="984885"/>
            </a:xfrm>
            <a:prstGeom prst="rect">
              <a:avLst/>
            </a:prstGeom>
          </p:spPr>
          <p:txBody>
            <a:bodyPr wrap="square">
              <a:spAutoFit/>
            </a:bodyPr>
            <a:lstStyle/>
            <a:p>
              <a:pPr algn="ctr" defTabSz="685800" fontAlgn="auto">
                <a:spcBef>
                  <a:spcPts val="0"/>
                </a:spcBef>
                <a:spcAft>
                  <a:spcPts val="0"/>
                </a:spcAft>
                <a:defRPr/>
              </a:pPr>
              <a:r>
                <a:rPr lang="en-ZA" sz="1050" dirty="0">
                  <a:solidFill>
                    <a:srgbClr val="003896"/>
                  </a:solidFill>
                  <a:latin typeface="Gill Sans MT" panose="020B0502020104020203" pitchFamily="34" charset="0"/>
                </a:rPr>
                <a:t>Tutuka cooling tower replacement</a:t>
              </a:r>
            </a:p>
            <a:p>
              <a:pPr algn="ctr" defTabSz="685800" fontAlgn="auto">
                <a:spcBef>
                  <a:spcPts val="0"/>
                </a:spcBef>
                <a:spcAft>
                  <a:spcPts val="0"/>
                </a:spcAft>
                <a:defRPr/>
              </a:pPr>
              <a:r>
                <a:rPr lang="en-ZA" sz="1050" b="1" dirty="0">
                  <a:solidFill>
                    <a:srgbClr val="003896"/>
                  </a:solidFill>
                  <a:latin typeface="Gill Sans MT" panose="020B0502020104020203" pitchFamily="34" charset="0"/>
                </a:rPr>
                <a:t>720 MW</a:t>
              </a:r>
            </a:p>
          </p:txBody>
        </p:sp>
        <p:sp>
          <p:nvSpPr>
            <p:cNvPr id="46" name="ee4pHeader6">
              <a:extLst>
                <a:ext uri="{FF2B5EF4-FFF2-40B4-BE49-F238E27FC236}">
                  <a16:creationId xmlns:a16="http://schemas.microsoft.com/office/drawing/2014/main" id="{C499A647-7A84-F03E-87D1-6CEDD9C9F5FA}"/>
                </a:ext>
              </a:extLst>
            </p:cNvPr>
            <p:cNvSpPr>
              <a:spLocks noChangeArrowheads="1"/>
            </p:cNvSpPr>
            <p:nvPr>
              <p:custDataLst>
                <p:tags r:id="rId6"/>
              </p:custDataLst>
            </p:nvPr>
          </p:nvSpPr>
          <p:spPr bwMode="gray">
            <a:xfrm>
              <a:off x="5791382" y="3658649"/>
              <a:ext cx="1200403" cy="590037"/>
            </a:xfrm>
            <a:prstGeom prst="chevron">
              <a:avLst>
                <a:gd name="adj" fmla="val 12004"/>
              </a:avLst>
            </a:prstGeom>
            <a:solidFill>
              <a:schemeClr val="accent5"/>
            </a:solidFill>
            <a:ln w="38100" cap="rnd" algn="ctr">
              <a:noFill/>
              <a:round/>
              <a:headEnd/>
              <a:tailEnd/>
            </a:ln>
          </p:spPr>
          <p:txBody>
            <a:bodyPr lIns="0" tIns="0" rIns="0" bIns="0" anchor="ctr" anchorCtr="0"/>
            <a:lstStyle/>
            <a:p>
              <a:pPr algn="ctr" defTabSz="685800" eaLnBrk="0" fontAlgn="auto" hangingPunct="0">
                <a:spcBef>
                  <a:spcPts val="0"/>
                </a:spcBef>
                <a:spcAft>
                  <a:spcPts val="0"/>
                </a:spcAft>
                <a:defRPr/>
              </a:pPr>
              <a:r>
                <a:rPr lang="en-ZA" sz="1050" dirty="0">
                  <a:solidFill>
                    <a:srgbClr val="FFFFFF"/>
                  </a:solidFill>
                  <a:latin typeface="Gill Sans MT" panose="020B0502020104020203" pitchFamily="34" charset="0"/>
                  <a:sym typeface="Trebuchet MS" panose="020B0603020202020204" pitchFamily="34" charset="0"/>
                </a:rPr>
                <a:t>Oct 2024</a:t>
              </a:r>
            </a:p>
          </p:txBody>
        </p:sp>
        <p:sp>
          <p:nvSpPr>
            <p:cNvPr id="47" name="ee4pHeader2">
              <a:extLst>
                <a:ext uri="{FF2B5EF4-FFF2-40B4-BE49-F238E27FC236}">
                  <a16:creationId xmlns:a16="http://schemas.microsoft.com/office/drawing/2014/main" id="{9D41FD4E-DEF4-E49E-F02F-54A44D5203AE}"/>
                </a:ext>
              </a:extLst>
            </p:cNvPr>
            <p:cNvSpPr>
              <a:spLocks noChangeArrowheads="1"/>
            </p:cNvSpPr>
            <p:nvPr>
              <p:custDataLst>
                <p:tags r:id="rId7"/>
              </p:custDataLst>
            </p:nvPr>
          </p:nvSpPr>
          <p:spPr bwMode="gray">
            <a:xfrm>
              <a:off x="5823154" y="3700217"/>
              <a:ext cx="1124506" cy="505359"/>
            </a:xfrm>
            <a:prstGeom prst="chevron">
              <a:avLst>
                <a:gd name="adj" fmla="val 12004"/>
              </a:avLst>
            </a:prstGeom>
            <a:noFill/>
            <a:ln w="6350" cap="rnd" cmpd="sng" algn="ctr">
              <a:solidFill>
                <a:srgbClr val="FFFFFF"/>
              </a:solidFill>
              <a:prstDash val="sysDash"/>
              <a:round/>
              <a:headEnd type="none" w="med" len="med"/>
              <a:tailEnd type="none" w="med" len="med"/>
            </a:ln>
            <a:extLst>
              <a:ext uri="{909E8E84-426E-40DD-AFC4-6F175D3DCCD1}">
                <a14:hiddenFill xmlns:a14="http://schemas.microsoft.com/office/drawing/2010/main">
                  <a:solidFill>
                    <a:schemeClr val="tx2">
                      <a:lumMod val="100000"/>
                    </a:schemeClr>
                  </a:solidFill>
                </a14:hiddenFill>
              </a:ext>
            </a:extLst>
          </p:spPr>
          <p:txBody>
            <a:bodyPr lIns="0" tIns="0" rIns="0" bIns="0" anchor="ctr" anchorCtr="0"/>
            <a:lstStyle/>
            <a:p>
              <a:pPr algn="ctr" defTabSz="685800" eaLnBrk="0" fontAlgn="auto" hangingPunct="0">
                <a:spcBef>
                  <a:spcPts val="0"/>
                </a:spcBef>
                <a:spcAft>
                  <a:spcPts val="0"/>
                </a:spcAft>
                <a:defRPr/>
              </a:pPr>
              <a:endParaRPr lang="en-ZA" sz="1050" dirty="0">
                <a:solidFill>
                  <a:srgbClr val="FFFFFF"/>
                </a:solidFill>
                <a:latin typeface="Gill Sans MT" panose="020B0502020104020203" pitchFamily="34" charset="0"/>
                <a:sym typeface="Trebuchet MS" panose="020B0603020202020204" pitchFamily="34" charset="0"/>
              </a:endParaRPr>
            </a:p>
          </p:txBody>
        </p:sp>
      </p:grpSp>
      <p:grpSp>
        <p:nvGrpSpPr>
          <p:cNvPr id="56" name="Group 55">
            <a:extLst>
              <a:ext uri="{FF2B5EF4-FFF2-40B4-BE49-F238E27FC236}">
                <a16:creationId xmlns:a16="http://schemas.microsoft.com/office/drawing/2014/main" id="{57642201-A0C4-14F1-6C09-C994FB3F30D6}"/>
              </a:ext>
            </a:extLst>
          </p:cNvPr>
          <p:cNvGrpSpPr/>
          <p:nvPr/>
        </p:nvGrpSpPr>
        <p:grpSpPr>
          <a:xfrm>
            <a:off x="305723" y="3055324"/>
            <a:ext cx="945000" cy="1308011"/>
            <a:chOff x="5791382" y="2504671"/>
            <a:chExt cx="1200403" cy="1744015"/>
          </a:xfrm>
        </p:grpSpPr>
        <p:cxnSp>
          <p:nvCxnSpPr>
            <p:cNvPr id="57" name="Straight Connector 56">
              <a:extLst>
                <a:ext uri="{FF2B5EF4-FFF2-40B4-BE49-F238E27FC236}">
                  <a16:creationId xmlns:a16="http://schemas.microsoft.com/office/drawing/2014/main" id="{F64B5925-13F1-4965-7BC0-13BE3F93DF33}"/>
                </a:ext>
              </a:extLst>
            </p:cNvPr>
            <p:cNvCxnSpPr>
              <a:cxnSpLocks/>
            </p:cNvCxnSpPr>
            <p:nvPr/>
          </p:nvCxnSpPr>
          <p:spPr>
            <a:xfrm flipV="1">
              <a:off x="6399337" y="3274839"/>
              <a:ext cx="0" cy="358392"/>
            </a:xfrm>
            <a:prstGeom prst="line">
              <a:avLst/>
            </a:prstGeom>
            <a:ln w="9525" cap="rnd">
              <a:solidFill>
                <a:schemeClr val="tx2"/>
              </a:solidFill>
              <a:prstDash val="solid"/>
              <a:round/>
              <a:tailEnd type="ova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63A44B00-51DF-1728-BBF1-32C710B5DC82}"/>
                </a:ext>
              </a:extLst>
            </p:cNvPr>
            <p:cNvSpPr/>
            <p:nvPr/>
          </p:nvSpPr>
          <p:spPr>
            <a:xfrm>
              <a:off x="5881627" y="3124176"/>
              <a:ext cx="1035418" cy="37193"/>
            </a:xfrm>
            <a:prstGeom prst="rect">
              <a:avLst/>
            </a:prstGeom>
            <a:solidFill>
              <a:schemeClr val="tx1"/>
            </a:solidFill>
            <a:ln w="9525" cap="rnd" cmpd="sng" algn="ctr">
              <a:solidFill>
                <a:schemeClr val="tx1"/>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defTabSz="685800" fontAlgn="auto">
                <a:spcBef>
                  <a:spcPts val="0"/>
                </a:spcBef>
                <a:spcAft>
                  <a:spcPts val="0"/>
                </a:spcAft>
                <a:buClr>
                  <a:srgbClr val="713A4F"/>
                </a:buClr>
                <a:buFont typeface="Trebuchet MS" panose="020B0603020202020204" pitchFamily="34" charset="0"/>
                <a:buChar char="​"/>
                <a:defRPr/>
              </a:pPr>
              <a:endParaRPr lang="en-ZA" sz="1050" dirty="0">
                <a:solidFill>
                  <a:srgbClr val="3F3F3F"/>
                </a:solidFill>
                <a:latin typeface="Gill Sans MT" panose="020B0502020104020203" pitchFamily="34" charset="0"/>
              </a:endParaRPr>
            </a:p>
          </p:txBody>
        </p:sp>
        <p:sp>
          <p:nvSpPr>
            <p:cNvPr id="59" name="Rectangle 58">
              <a:extLst>
                <a:ext uri="{FF2B5EF4-FFF2-40B4-BE49-F238E27FC236}">
                  <a16:creationId xmlns:a16="http://schemas.microsoft.com/office/drawing/2014/main" id="{E51100BE-86E1-16C1-A36F-64531AE01AF4}"/>
                </a:ext>
              </a:extLst>
            </p:cNvPr>
            <p:cNvSpPr/>
            <p:nvPr/>
          </p:nvSpPr>
          <p:spPr>
            <a:xfrm>
              <a:off x="5921720" y="2504671"/>
              <a:ext cx="995325" cy="553997"/>
            </a:xfrm>
            <a:prstGeom prst="rect">
              <a:avLst/>
            </a:prstGeom>
          </p:spPr>
          <p:txBody>
            <a:bodyPr wrap="square">
              <a:spAutoFit/>
            </a:bodyPr>
            <a:lstStyle/>
            <a:p>
              <a:pPr algn="ctr" defTabSz="685800" fontAlgn="auto">
                <a:spcBef>
                  <a:spcPts val="0"/>
                </a:spcBef>
                <a:spcAft>
                  <a:spcPts val="0"/>
                </a:spcAft>
                <a:defRPr/>
              </a:pPr>
              <a:r>
                <a:rPr lang="en-ZA" sz="1050" dirty="0">
                  <a:solidFill>
                    <a:srgbClr val="003896"/>
                  </a:solidFill>
                  <a:latin typeface="Gill Sans MT" panose="020B0502020104020203" pitchFamily="34" charset="0"/>
                </a:rPr>
                <a:t>Koeberg </a:t>
              </a:r>
            </a:p>
            <a:p>
              <a:pPr algn="ctr" defTabSz="685800" fontAlgn="auto">
                <a:spcBef>
                  <a:spcPts val="0"/>
                </a:spcBef>
                <a:spcAft>
                  <a:spcPts val="0"/>
                </a:spcAft>
                <a:defRPr/>
              </a:pPr>
              <a:r>
                <a:rPr lang="en-ZA" sz="1050" b="1" dirty="0">
                  <a:solidFill>
                    <a:srgbClr val="003896"/>
                  </a:solidFill>
                  <a:latin typeface="Gill Sans MT" panose="020B0502020104020203" pitchFamily="34" charset="0"/>
                </a:rPr>
                <a:t>900 MW</a:t>
              </a:r>
            </a:p>
          </p:txBody>
        </p:sp>
        <p:sp>
          <p:nvSpPr>
            <p:cNvPr id="60" name="ee4pHeader6">
              <a:extLst>
                <a:ext uri="{FF2B5EF4-FFF2-40B4-BE49-F238E27FC236}">
                  <a16:creationId xmlns:a16="http://schemas.microsoft.com/office/drawing/2014/main" id="{18A32410-ECFA-F4EB-C3F2-98369F7FF230}"/>
                </a:ext>
              </a:extLst>
            </p:cNvPr>
            <p:cNvSpPr>
              <a:spLocks noChangeArrowheads="1"/>
            </p:cNvSpPr>
            <p:nvPr>
              <p:custDataLst>
                <p:tags r:id="rId4"/>
              </p:custDataLst>
            </p:nvPr>
          </p:nvSpPr>
          <p:spPr bwMode="gray">
            <a:xfrm>
              <a:off x="5791382" y="3658649"/>
              <a:ext cx="1200403" cy="590037"/>
            </a:xfrm>
            <a:prstGeom prst="chevron">
              <a:avLst>
                <a:gd name="adj" fmla="val 12004"/>
              </a:avLst>
            </a:prstGeom>
            <a:solidFill>
              <a:schemeClr val="bg2">
                <a:lumMod val="90000"/>
              </a:schemeClr>
            </a:solidFill>
            <a:ln w="38100" cap="rnd" algn="ctr">
              <a:noFill/>
              <a:round/>
              <a:headEnd/>
              <a:tailEnd/>
            </a:ln>
          </p:spPr>
          <p:txBody>
            <a:bodyPr lIns="0" tIns="0" rIns="0" bIns="0" anchor="ctr" anchorCtr="0"/>
            <a:lstStyle/>
            <a:p>
              <a:pPr algn="ctr" defTabSz="685800" eaLnBrk="0" fontAlgn="auto" hangingPunct="0">
                <a:spcBef>
                  <a:spcPts val="0"/>
                </a:spcBef>
                <a:spcAft>
                  <a:spcPts val="0"/>
                </a:spcAft>
                <a:defRPr/>
              </a:pPr>
              <a:r>
                <a:rPr lang="en-ZA" sz="1050" dirty="0">
                  <a:solidFill>
                    <a:srgbClr val="000000"/>
                  </a:solidFill>
                  <a:latin typeface="Gill Sans MT" panose="020B0502020104020203" pitchFamily="34" charset="0"/>
                  <a:sym typeface="Trebuchet MS" panose="020B0603020202020204" pitchFamily="34" charset="0"/>
                </a:rPr>
                <a:t>Nov 2023</a:t>
              </a:r>
            </a:p>
          </p:txBody>
        </p:sp>
        <p:sp>
          <p:nvSpPr>
            <p:cNvPr id="61" name="ee4pHeader2">
              <a:extLst>
                <a:ext uri="{FF2B5EF4-FFF2-40B4-BE49-F238E27FC236}">
                  <a16:creationId xmlns:a16="http://schemas.microsoft.com/office/drawing/2014/main" id="{7715F2A9-0B46-775F-5895-E035FE403E65}"/>
                </a:ext>
              </a:extLst>
            </p:cNvPr>
            <p:cNvSpPr>
              <a:spLocks noChangeArrowheads="1"/>
            </p:cNvSpPr>
            <p:nvPr>
              <p:custDataLst>
                <p:tags r:id="rId5"/>
              </p:custDataLst>
            </p:nvPr>
          </p:nvSpPr>
          <p:spPr bwMode="gray">
            <a:xfrm>
              <a:off x="5823154" y="3700217"/>
              <a:ext cx="1124506" cy="505359"/>
            </a:xfrm>
            <a:prstGeom prst="chevron">
              <a:avLst>
                <a:gd name="adj" fmla="val 12004"/>
              </a:avLst>
            </a:prstGeom>
            <a:noFill/>
            <a:ln w="6350" cap="rnd" cmpd="sng" algn="ctr">
              <a:solidFill>
                <a:srgbClr val="FFFFFF"/>
              </a:solidFill>
              <a:prstDash val="sysDash"/>
              <a:round/>
              <a:headEnd type="none" w="med" len="med"/>
              <a:tailEnd type="none" w="med" len="med"/>
            </a:ln>
            <a:extLst>
              <a:ext uri="{909E8E84-426E-40DD-AFC4-6F175D3DCCD1}">
                <a14:hiddenFill xmlns:a14="http://schemas.microsoft.com/office/drawing/2010/main">
                  <a:solidFill>
                    <a:schemeClr val="tx2">
                      <a:lumMod val="100000"/>
                    </a:schemeClr>
                  </a:solidFill>
                </a14:hiddenFill>
              </a:ext>
            </a:extLst>
          </p:spPr>
          <p:txBody>
            <a:bodyPr lIns="0" tIns="0" rIns="0" bIns="0" anchor="ctr" anchorCtr="0"/>
            <a:lstStyle/>
            <a:p>
              <a:pPr algn="ctr" defTabSz="685800" eaLnBrk="0" fontAlgn="auto" hangingPunct="0">
                <a:spcBef>
                  <a:spcPts val="0"/>
                </a:spcBef>
                <a:spcAft>
                  <a:spcPts val="0"/>
                </a:spcAft>
                <a:defRPr/>
              </a:pPr>
              <a:endParaRPr lang="en-ZA" sz="1050" dirty="0">
                <a:solidFill>
                  <a:srgbClr val="FFFFFF"/>
                </a:solidFill>
                <a:latin typeface="Gill Sans MT" panose="020B0502020104020203" pitchFamily="34" charset="0"/>
                <a:sym typeface="Trebuchet MS" panose="020B0603020202020204" pitchFamily="34" charset="0"/>
              </a:endParaRPr>
            </a:p>
          </p:txBody>
        </p:sp>
      </p:grpSp>
      <p:grpSp>
        <p:nvGrpSpPr>
          <p:cNvPr id="69" name="Group 68">
            <a:extLst>
              <a:ext uri="{FF2B5EF4-FFF2-40B4-BE49-F238E27FC236}">
                <a16:creationId xmlns:a16="http://schemas.microsoft.com/office/drawing/2014/main" id="{1D86A42B-C736-A8C3-C695-8DABABE624F8}"/>
              </a:ext>
            </a:extLst>
          </p:cNvPr>
          <p:cNvGrpSpPr/>
          <p:nvPr/>
        </p:nvGrpSpPr>
        <p:grpSpPr>
          <a:xfrm>
            <a:off x="1323535" y="3055324"/>
            <a:ext cx="945000" cy="1308011"/>
            <a:chOff x="5791382" y="2504671"/>
            <a:chExt cx="1253674" cy="1744015"/>
          </a:xfrm>
        </p:grpSpPr>
        <p:cxnSp>
          <p:nvCxnSpPr>
            <p:cNvPr id="70" name="Straight Connector 69">
              <a:extLst>
                <a:ext uri="{FF2B5EF4-FFF2-40B4-BE49-F238E27FC236}">
                  <a16:creationId xmlns:a16="http://schemas.microsoft.com/office/drawing/2014/main" id="{D1BBF22F-DCC2-5AC5-A285-34DA536BCCDE}"/>
                </a:ext>
              </a:extLst>
            </p:cNvPr>
            <p:cNvCxnSpPr>
              <a:cxnSpLocks/>
            </p:cNvCxnSpPr>
            <p:nvPr/>
          </p:nvCxnSpPr>
          <p:spPr>
            <a:xfrm flipV="1">
              <a:off x="6399337" y="3274839"/>
              <a:ext cx="0" cy="358392"/>
            </a:xfrm>
            <a:prstGeom prst="line">
              <a:avLst/>
            </a:prstGeom>
            <a:ln w="9525" cap="rnd">
              <a:solidFill>
                <a:schemeClr val="tx2"/>
              </a:solidFill>
              <a:prstDash val="solid"/>
              <a:round/>
              <a:tailEnd type="oval"/>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2E3F4C45-DFB8-5D1F-C180-35CE18D08E1D}"/>
                </a:ext>
              </a:extLst>
            </p:cNvPr>
            <p:cNvSpPr/>
            <p:nvPr/>
          </p:nvSpPr>
          <p:spPr>
            <a:xfrm>
              <a:off x="5881627" y="3124176"/>
              <a:ext cx="1035418" cy="37193"/>
            </a:xfrm>
            <a:prstGeom prst="rect">
              <a:avLst/>
            </a:prstGeom>
            <a:solidFill>
              <a:schemeClr val="tx1"/>
            </a:solidFill>
            <a:ln w="9525" cap="rnd" cmpd="sng" algn="ctr">
              <a:solidFill>
                <a:schemeClr val="tx1"/>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defTabSz="685800" fontAlgn="auto">
                <a:spcBef>
                  <a:spcPts val="0"/>
                </a:spcBef>
                <a:spcAft>
                  <a:spcPts val="0"/>
                </a:spcAft>
                <a:buClr>
                  <a:srgbClr val="713A4F"/>
                </a:buClr>
                <a:buFont typeface="Trebuchet MS" panose="020B0603020202020204" pitchFamily="34" charset="0"/>
                <a:buChar char="​"/>
                <a:defRPr/>
              </a:pPr>
              <a:endParaRPr lang="en-ZA" sz="1050" dirty="0">
                <a:solidFill>
                  <a:srgbClr val="3F3F3F"/>
                </a:solidFill>
                <a:latin typeface="Gill Sans MT" panose="020B0502020104020203" pitchFamily="34" charset="0"/>
              </a:endParaRPr>
            </a:p>
          </p:txBody>
        </p:sp>
        <p:sp>
          <p:nvSpPr>
            <p:cNvPr id="72" name="Rectangle 71">
              <a:extLst>
                <a:ext uri="{FF2B5EF4-FFF2-40B4-BE49-F238E27FC236}">
                  <a16:creationId xmlns:a16="http://schemas.microsoft.com/office/drawing/2014/main" id="{A1EBCA80-CA0F-C43C-1DC0-C6836E2D673E}"/>
                </a:ext>
              </a:extLst>
            </p:cNvPr>
            <p:cNvSpPr/>
            <p:nvPr/>
          </p:nvSpPr>
          <p:spPr>
            <a:xfrm>
              <a:off x="5791382" y="2504671"/>
              <a:ext cx="1253674" cy="553997"/>
            </a:xfrm>
            <a:prstGeom prst="rect">
              <a:avLst/>
            </a:prstGeom>
          </p:spPr>
          <p:txBody>
            <a:bodyPr wrap="square">
              <a:spAutoFit/>
            </a:bodyPr>
            <a:lstStyle/>
            <a:p>
              <a:pPr algn="ctr" defTabSz="685800" fontAlgn="auto">
                <a:spcBef>
                  <a:spcPts val="0"/>
                </a:spcBef>
                <a:spcAft>
                  <a:spcPts val="0"/>
                </a:spcAft>
                <a:defRPr/>
              </a:pPr>
              <a:r>
                <a:rPr lang="pl-PL" sz="1050" dirty="0">
                  <a:solidFill>
                    <a:srgbClr val="003896"/>
                  </a:solidFill>
                  <a:latin typeface="Gill Sans MT" panose="020B0502020104020203" pitchFamily="34" charset="0"/>
                </a:rPr>
                <a:t>Kusile</a:t>
              </a:r>
            </a:p>
            <a:p>
              <a:pPr algn="ctr" defTabSz="685800" fontAlgn="auto">
                <a:spcBef>
                  <a:spcPts val="0"/>
                </a:spcBef>
                <a:spcAft>
                  <a:spcPts val="0"/>
                </a:spcAft>
                <a:defRPr/>
              </a:pPr>
              <a:r>
                <a:rPr lang="pl-PL" sz="1050" b="1" dirty="0">
                  <a:solidFill>
                    <a:srgbClr val="003896"/>
                  </a:solidFill>
                  <a:latin typeface="Gill Sans MT" panose="020B0502020104020203" pitchFamily="34" charset="0"/>
                </a:rPr>
                <a:t>~ 2880 MW</a:t>
              </a:r>
            </a:p>
          </p:txBody>
        </p:sp>
        <p:sp>
          <p:nvSpPr>
            <p:cNvPr id="73" name="ee4pHeader6">
              <a:extLst>
                <a:ext uri="{FF2B5EF4-FFF2-40B4-BE49-F238E27FC236}">
                  <a16:creationId xmlns:a16="http://schemas.microsoft.com/office/drawing/2014/main" id="{311CF793-2F36-6047-FC7E-9F416C31CAD6}"/>
                </a:ext>
              </a:extLst>
            </p:cNvPr>
            <p:cNvSpPr>
              <a:spLocks noChangeArrowheads="1"/>
            </p:cNvSpPr>
            <p:nvPr>
              <p:custDataLst>
                <p:tags r:id="rId2"/>
              </p:custDataLst>
            </p:nvPr>
          </p:nvSpPr>
          <p:spPr bwMode="gray">
            <a:xfrm>
              <a:off x="5791382" y="3658649"/>
              <a:ext cx="1200403" cy="590037"/>
            </a:xfrm>
            <a:prstGeom prst="chevron">
              <a:avLst>
                <a:gd name="adj" fmla="val 12004"/>
              </a:avLst>
            </a:prstGeom>
            <a:solidFill>
              <a:schemeClr val="tx1"/>
            </a:solidFill>
            <a:ln w="38100" cap="rnd" algn="ctr">
              <a:noFill/>
              <a:round/>
              <a:headEnd/>
              <a:tailEnd/>
            </a:ln>
          </p:spPr>
          <p:txBody>
            <a:bodyPr lIns="0" tIns="0" rIns="0" bIns="0" anchor="ctr" anchorCtr="0"/>
            <a:lstStyle/>
            <a:p>
              <a:pPr algn="ctr" defTabSz="685800" eaLnBrk="0" fontAlgn="auto" hangingPunct="0">
                <a:spcBef>
                  <a:spcPts val="0"/>
                </a:spcBef>
                <a:spcAft>
                  <a:spcPts val="0"/>
                </a:spcAft>
                <a:defRPr/>
              </a:pPr>
              <a:r>
                <a:rPr lang="en-ZA" sz="1050" dirty="0">
                  <a:solidFill>
                    <a:srgbClr val="FFFFFF"/>
                  </a:solidFill>
                  <a:latin typeface="Gill Sans MT" panose="020B0502020104020203" pitchFamily="34" charset="0"/>
                  <a:sym typeface="Trebuchet MS" panose="020B0603020202020204" pitchFamily="34" charset="0"/>
                </a:rPr>
                <a:t>Oct / Dec 2023</a:t>
              </a:r>
            </a:p>
          </p:txBody>
        </p:sp>
        <p:sp>
          <p:nvSpPr>
            <p:cNvPr id="74" name="ee4pHeader2">
              <a:extLst>
                <a:ext uri="{FF2B5EF4-FFF2-40B4-BE49-F238E27FC236}">
                  <a16:creationId xmlns:a16="http://schemas.microsoft.com/office/drawing/2014/main" id="{760133D0-C77E-7DF9-0F6C-7E440D530296}"/>
                </a:ext>
              </a:extLst>
            </p:cNvPr>
            <p:cNvSpPr>
              <a:spLocks noChangeArrowheads="1"/>
            </p:cNvSpPr>
            <p:nvPr>
              <p:custDataLst>
                <p:tags r:id="rId3"/>
              </p:custDataLst>
            </p:nvPr>
          </p:nvSpPr>
          <p:spPr bwMode="gray">
            <a:xfrm>
              <a:off x="5823154" y="3700217"/>
              <a:ext cx="1124506" cy="505359"/>
            </a:xfrm>
            <a:prstGeom prst="chevron">
              <a:avLst>
                <a:gd name="adj" fmla="val 12004"/>
              </a:avLst>
            </a:prstGeom>
            <a:noFill/>
            <a:ln w="6350" cap="rnd" cmpd="sng" algn="ctr">
              <a:solidFill>
                <a:srgbClr val="FFFFFF"/>
              </a:solidFill>
              <a:prstDash val="sysDash"/>
              <a:round/>
              <a:headEnd type="none" w="med" len="med"/>
              <a:tailEnd type="none" w="med" len="med"/>
            </a:ln>
            <a:extLst>
              <a:ext uri="{909E8E84-426E-40DD-AFC4-6F175D3DCCD1}">
                <a14:hiddenFill xmlns:a14="http://schemas.microsoft.com/office/drawing/2010/main">
                  <a:solidFill>
                    <a:schemeClr val="tx2">
                      <a:lumMod val="100000"/>
                    </a:schemeClr>
                  </a:solidFill>
                </a14:hiddenFill>
              </a:ext>
            </a:extLst>
          </p:spPr>
          <p:txBody>
            <a:bodyPr lIns="0" tIns="0" rIns="0" bIns="0" anchor="ctr" anchorCtr="0"/>
            <a:lstStyle/>
            <a:p>
              <a:pPr algn="ctr" defTabSz="685800" eaLnBrk="0" fontAlgn="auto" hangingPunct="0">
                <a:spcBef>
                  <a:spcPts val="0"/>
                </a:spcBef>
                <a:spcAft>
                  <a:spcPts val="0"/>
                </a:spcAft>
                <a:defRPr/>
              </a:pPr>
              <a:endParaRPr lang="en-ZA" sz="1050" dirty="0">
                <a:solidFill>
                  <a:srgbClr val="FFFFFF"/>
                </a:solidFill>
                <a:latin typeface="Gill Sans MT" panose="020B0502020104020203" pitchFamily="34" charset="0"/>
                <a:sym typeface="Trebuchet MS" panose="020B0603020202020204" pitchFamily="34" charset="0"/>
              </a:endParaRPr>
            </a:p>
          </p:txBody>
        </p:sp>
      </p:grpSp>
      <p:sp>
        <p:nvSpPr>
          <p:cNvPr id="4" name="Star: 5 Points 3">
            <a:extLst>
              <a:ext uri="{FF2B5EF4-FFF2-40B4-BE49-F238E27FC236}">
                <a16:creationId xmlns:a16="http://schemas.microsoft.com/office/drawing/2014/main" id="{B43E36BF-C6E4-3F04-FBA3-0200A344485C}"/>
              </a:ext>
            </a:extLst>
          </p:cNvPr>
          <p:cNvSpPr/>
          <p:nvPr/>
        </p:nvSpPr>
        <p:spPr>
          <a:xfrm flipV="1">
            <a:off x="330735" y="3820698"/>
            <a:ext cx="85367" cy="100107"/>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ZA" sz="1350" dirty="0">
              <a:solidFill>
                <a:srgbClr val="FFFF00"/>
              </a:solidFill>
              <a:highlight>
                <a:srgbClr val="FFFF00"/>
              </a:highlight>
              <a:latin typeface="Arial" panose="020B0604020202020204"/>
            </a:endParaRPr>
          </a:p>
        </p:txBody>
      </p:sp>
    </p:spTree>
    <p:extLst>
      <p:ext uri="{BB962C8B-B14F-4D97-AF65-F5344CB8AC3E}">
        <p14:creationId xmlns:p14="http://schemas.microsoft.com/office/powerpoint/2010/main" val="1573559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DE96FEA5-2D44-34AC-5F3F-8B7904DC97CA}"/>
              </a:ext>
            </a:extLst>
          </p:cNvPr>
          <p:cNvGraphicFramePr>
            <a:graphicFrameLocks noChangeAspect="1"/>
          </p:cNvGraphicFramePr>
          <p:nvPr>
            <p:custDataLst>
              <p:tags r:id="rId1"/>
            </p:custDataLst>
          </p:nvPr>
        </p:nvGraphicFramePr>
        <p:xfrm>
          <a:off x="1191" y="858441"/>
          <a:ext cx="1191" cy="1191"/>
        </p:xfrm>
        <a:graphic>
          <a:graphicData uri="http://schemas.openxmlformats.org/presentationml/2006/ole">
            <mc:AlternateContent xmlns:mc="http://schemas.openxmlformats.org/markup-compatibility/2006">
              <mc:Choice xmlns:v="urn:schemas-microsoft-com:vml" Requires="v">
                <p:oleObj name="think-cell Slide" r:id="rId15" imgW="473" imgH="473" progId="TCLayout.ActiveDocument.1">
                  <p:embed/>
                </p:oleObj>
              </mc:Choice>
              <mc:Fallback>
                <p:oleObj name="think-cell Slide" r:id="rId15" imgW="473" imgH="473" progId="TCLayout.ActiveDocument.1">
                  <p:embed/>
                  <p:pic>
                    <p:nvPicPr>
                      <p:cNvPr id="15" name="Object 14" hidden="1">
                        <a:extLst>
                          <a:ext uri="{FF2B5EF4-FFF2-40B4-BE49-F238E27FC236}">
                            <a16:creationId xmlns:a16="http://schemas.microsoft.com/office/drawing/2014/main" id="{DE96FEA5-2D44-34AC-5F3F-8B7904DC97CA}"/>
                          </a:ext>
                        </a:extLst>
                      </p:cNvPr>
                      <p:cNvPicPr/>
                      <p:nvPr/>
                    </p:nvPicPr>
                    <p:blipFill>
                      <a:blip r:embed="rId16"/>
                      <a:stretch>
                        <a:fillRect/>
                      </a:stretch>
                    </p:blipFill>
                    <p:spPr>
                      <a:xfrm>
                        <a:off x="1191" y="858441"/>
                        <a:ext cx="1191" cy="1191"/>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ED2BC69-AFD1-C196-8A7C-8C08B36DCE5C}"/>
              </a:ext>
            </a:extLst>
          </p:cNvPr>
          <p:cNvSpPr>
            <a:spLocks noGrp="1"/>
          </p:cNvSpPr>
          <p:nvPr>
            <p:ph type="title"/>
          </p:nvPr>
        </p:nvSpPr>
        <p:spPr>
          <a:xfrm>
            <a:off x="113683" y="92338"/>
            <a:ext cx="7133833" cy="666000"/>
          </a:xfrm>
        </p:spPr>
        <p:txBody>
          <a:bodyPr vert="horz"/>
          <a:lstStyle/>
          <a:p>
            <a:r>
              <a:rPr lang="en-GB" sz="2400" b="1" dirty="0">
                <a:latin typeface="Gill Sans MT" panose="020B0502020104020203" pitchFamily="34" charset="0"/>
              </a:rPr>
              <a:t>Eskom is focussing on 6 key areas to deliver 250MW of demand reduction during the FY24 summer period </a:t>
            </a:r>
          </a:p>
        </p:txBody>
      </p:sp>
      <p:cxnSp>
        <p:nvCxnSpPr>
          <p:cNvPr id="12" name="Straight Connector 11">
            <a:extLst>
              <a:ext uri="{FF2B5EF4-FFF2-40B4-BE49-F238E27FC236}">
                <a16:creationId xmlns:a16="http://schemas.microsoft.com/office/drawing/2014/main" id="{608C8A48-3CF8-EAB0-7439-04D9B34BC148}"/>
              </a:ext>
            </a:extLst>
          </p:cNvPr>
          <p:cNvCxnSpPr/>
          <p:nvPr>
            <p:custDataLst>
              <p:tags r:id="rId2"/>
            </p:custDataLst>
          </p:nvPr>
        </p:nvCxnSpPr>
        <p:spPr bwMode="auto">
          <a:xfrm>
            <a:off x="1379935" y="3636169"/>
            <a:ext cx="634604"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2792AAA0-05A5-D0C9-5B99-CECD15D6C533}"/>
              </a:ext>
            </a:extLst>
          </p:cNvPr>
          <p:cNvCxnSpPr/>
          <p:nvPr>
            <p:custDataLst>
              <p:tags r:id="rId3"/>
            </p:custDataLst>
          </p:nvPr>
        </p:nvCxnSpPr>
        <p:spPr bwMode="auto">
          <a:xfrm>
            <a:off x="2808685" y="3431381"/>
            <a:ext cx="634604"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DA907281-80B7-9D72-3F49-EAD0EB337319}"/>
              </a:ext>
            </a:extLst>
          </p:cNvPr>
          <p:cNvCxnSpPr/>
          <p:nvPr>
            <p:custDataLst>
              <p:tags r:id="rId4"/>
            </p:custDataLst>
          </p:nvPr>
        </p:nvCxnSpPr>
        <p:spPr bwMode="auto">
          <a:xfrm>
            <a:off x="4237435" y="3088481"/>
            <a:ext cx="634604"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E3D0816A-5B7D-22E3-7800-E0F53A629B88}"/>
              </a:ext>
            </a:extLst>
          </p:cNvPr>
          <p:cNvCxnSpPr/>
          <p:nvPr>
            <p:custDataLst>
              <p:tags r:id="rId5"/>
            </p:custDataLst>
          </p:nvPr>
        </p:nvCxnSpPr>
        <p:spPr bwMode="auto">
          <a:xfrm>
            <a:off x="5666185" y="2745581"/>
            <a:ext cx="634604"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8AEEE2AD-E570-3F3A-4124-0FE3E708C127}"/>
              </a:ext>
            </a:extLst>
          </p:cNvPr>
          <p:cNvCxnSpPr/>
          <p:nvPr>
            <p:custDataLst>
              <p:tags r:id="rId6"/>
            </p:custDataLst>
          </p:nvPr>
        </p:nvCxnSpPr>
        <p:spPr bwMode="auto">
          <a:xfrm>
            <a:off x="7094935" y="2333625"/>
            <a:ext cx="634604"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graphicFrame>
        <p:nvGraphicFramePr>
          <p:cNvPr id="114" name="Chart 113">
            <a:extLst>
              <a:ext uri="{FF2B5EF4-FFF2-40B4-BE49-F238E27FC236}">
                <a16:creationId xmlns:a16="http://schemas.microsoft.com/office/drawing/2014/main" id="{762F3950-F61C-958D-5436-7B9B8E75C280}"/>
              </a:ext>
            </a:extLst>
          </p:cNvPr>
          <p:cNvGraphicFramePr/>
          <p:nvPr>
            <p:custDataLst>
              <p:tags r:id="rId7"/>
            </p:custDataLst>
          </p:nvPr>
        </p:nvGraphicFramePr>
        <p:xfrm>
          <a:off x="207169" y="2141935"/>
          <a:ext cx="8696325" cy="1968103"/>
        </p:xfrm>
        <a:graphic>
          <a:graphicData uri="http://schemas.openxmlformats.org/drawingml/2006/chart">
            <c:chart xmlns:c="http://schemas.openxmlformats.org/drawingml/2006/chart" xmlns:r="http://schemas.openxmlformats.org/officeDocument/2006/relationships" r:id="rId17"/>
          </a:graphicData>
        </a:graphic>
      </p:graphicFrame>
      <p:sp>
        <p:nvSpPr>
          <p:cNvPr id="33" name="Text Placeholder 2">
            <a:extLst>
              <a:ext uri="{FF2B5EF4-FFF2-40B4-BE49-F238E27FC236}">
                <a16:creationId xmlns:a16="http://schemas.microsoft.com/office/drawing/2014/main" id="{E2CC88E4-3CC3-C8C0-6906-13817E303A69}"/>
              </a:ext>
            </a:extLst>
          </p:cNvPr>
          <p:cNvSpPr>
            <a:spLocks noGrp="1"/>
          </p:cNvSpPr>
          <p:nvPr>
            <p:custDataLst>
              <p:tags r:id="rId8"/>
            </p:custDataLst>
          </p:nvPr>
        </p:nvSpPr>
        <p:spPr bwMode="auto">
          <a:xfrm>
            <a:off x="7693820" y="4092179"/>
            <a:ext cx="865585" cy="288131"/>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numCol="1" spcCol="0" rtlCol="0" anchor="t" anchorCtr="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1400" kern="1200">
                <a:solidFill>
                  <a:srgbClr val="1D3E8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1D3E88"/>
              </a:buClr>
              <a:buFont typeface="Calibri" panose="020F0502020204030204" pitchFamily="34" charset="0"/>
              <a:buChar char="-"/>
              <a:defRPr sz="1400" kern="1200">
                <a:solidFill>
                  <a:srgbClr val="1D3E8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D3E8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400" kern="1200">
                <a:solidFill>
                  <a:srgbClr val="1D3E8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anose="05000000000000000000" pitchFamily="2" charset="2"/>
              <a:buChar char="Ø"/>
              <a:defRPr sz="1400" kern="1200">
                <a:solidFill>
                  <a:srgbClr val="1D3E8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fontAlgn="auto">
              <a:spcBef>
                <a:spcPct val="0"/>
              </a:spcBef>
              <a:buNone/>
              <a:defRPr/>
            </a:pPr>
            <a:fld id="{3C7C4DED-3E3C-4CF2-AACB-359DD451EEAE}" type="datetime'''T''ota''l ''F''Y24 ''''su''''''''''''m''me''r ''''''target'">
              <a:rPr lang="en-US" altLang="en-US" sz="1050">
                <a:latin typeface="Arial" panose="020B0604020202020204"/>
              </a:rPr>
              <a:pPr marL="0" indent="0" algn="ctr" defTabSz="685800" fontAlgn="auto">
                <a:spcBef>
                  <a:spcPct val="0"/>
                </a:spcBef>
                <a:buNone/>
                <a:defRPr/>
              </a:pPr>
              <a:t>Total FY24 summer target</a:t>
            </a:fld>
            <a:endParaRPr lang="en-GB" sz="1050" dirty="0">
              <a:latin typeface="Arial" panose="020B0604020202020204"/>
            </a:endParaRPr>
          </a:p>
        </p:txBody>
      </p:sp>
      <p:sp>
        <p:nvSpPr>
          <p:cNvPr id="8" name="Text Placeholder 2">
            <a:extLst>
              <a:ext uri="{FF2B5EF4-FFF2-40B4-BE49-F238E27FC236}">
                <a16:creationId xmlns:a16="http://schemas.microsoft.com/office/drawing/2014/main" id="{23216C29-8979-8151-0621-8246E6195D13}"/>
              </a:ext>
            </a:extLst>
          </p:cNvPr>
          <p:cNvSpPr>
            <a:spLocks noGrp="1"/>
          </p:cNvSpPr>
          <p:nvPr>
            <p:custDataLst>
              <p:tags r:id="rId9"/>
            </p:custDataLst>
          </p:nvPr>
        </p:nvSpPr>
        <p:spPr bwMode="auto">
          <a:xfrm>
            <a:off x="330994" y="4092179"/>
            <a:ext cx="1303735" cy="144066"/>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1400" kern="1200">
                <a:solidFill>
                  <a:srgbClr val="1D3E8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1D3E88"/>
              </a:buClr>
              <a:buFont typeface="Calibri" panose="020F0502020204030204" pitchFamily="34" charset="0"/>
              <a:buChar char="-"/>
              <a:defRPr sz="1400" kern="1200">
                <a:solidFill>
                  <a:srgbClr val="1D3E8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D3E8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400" kern="1200">
                <a:solidFill>
                  <a:srgbClr val="1D3E8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anose="05000000000000000000" pitchFamily="2" charset="2"/>
              <a:buChar char="Ø"/>
              <a:defRPr sz="1400" kern="1200">
                <a:solidFill>
                  <a:srgbClr val="1D3E8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fontAlgn="auto">
              <a:spcBef>
                <a:spcPct val="0"/>
              </a:spcBef>
              <a:buNone/>
              <a:defRPr/>
            </a:pPr>
            <a:fld id="{204781AE-521D-4D15-8B14-454D59D4DB60}" type="datetime'''Loa''''d'' ''''Shif''''t''i''ng/C''l''i''p''ping'''''''''''">
              <a:rPr lang="en-GB" altLang="en-US" sz="1050">
                <a:latin typeface="Arial" panose="020B0604020202020204"/>
              </a:rPr>
              <a:pPr marL="0" indent="0" algn="ctr" defTabSz="685800" fontAlgn="auto">
                <a:spcBef>
                  <a:spcPct val="0"/>
                </a:spcBef>
                <a:buNone/>
                <a:defRPr/>
              </a:pPr>
              <a:t>Load Shifting/Clipping</a:t>
            </a:fld>
            <a:endParaRPr lang="en-GB" sz="1050" dirty="0">
              <a:latin typeface="Arial" panose="020B0604020202020204"/>
            </a:endParaRPr>
          </a:p>
        </p:txBody>
      </p:sp>
      <p:sp>
        <p:nvSpPr>
          <p:cNvPr id="10" name="Text Placeholder 2">
            <a:extLst>
              <a:ext uri="{FF2B5EF4-FFF2-40B4-BE49-F238E27FC236}">
                <a16:creationId xmlns:a16="http://schemas.microsoft.com/office/drawing/2014/main" id="{B02FB92B-5C3E-9A30-ACCD-5DEEE6D88E3F}"/>
              </a:ext>
            </a:extLst>
          </p:cNvPr>
          <p:cNvSpPr>
            <a:spLocks noGrp="1"/>
          </p:cNvSpPr>
          <p:nvPr>
            <p:custDataLst>
              <p:tags r:id="rId10"/>
            </p:custDataLst>
          </p:nvPr>
        </p:nvSpPr>
        <p:spPr bwMode="auto">
          <a:xfrm>
            <a:off x="1815704" y="4092179"/>
            <a:ext cx="1190625" cy="288131"/>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numCol="1" spcCol="0" rtlCol="0" anchor="t" anchorCtr="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1400" kern="1200">
                <a:solidFill>
                  <a:srgbClr val="1D3E8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1D3E88"/>
              </a:buClr>
              <a:buFont typeface="Calibri" panose="020F0502020204030204" pitchFamily="34" charset="0"/>
              <a:buChar char="-"/>
              <a:defRPr sz="1400" kern="1200">
                <a:solidFill>
                  <a:srgbClr val="1D3E8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D3E8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400" kern="1200">
                <a:solidFill>
                  <a:srgbClr val="1D3E8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anose="05000000000000000000" pitchFamily="2" charset="2"/>
              <a:buChar char="Ø"/>
              <a:defRPr sz="1400" kern="1200">
                <a:solidFill>
                  <a:srgbClr val="1D3E8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fontAlgn="auto">
              <a:spcBef>
                <a:spcPct val="0"/>
              </a:spcBef>
              <a:buNone/>
              <a:defRPr/>
            </a:pPr>
            <a:fld id="{19CBB281-6B10-4E0D-9B77-9CF262703672}" type="datetime'R''''e''side''ntial loa''d'''' ma''''na''gem''e''nt (RL''''M)'">
              <a:rPr lang="en-GB" altLang="en-US" sz="1050">
                <a:latin typeface="Arial" panose="020B0604020202020204"/>
              </a:rPr>
              <a:pPr marL="0" indent="0" algn="ctr" defTabSz="685800" fontAlgn="auto">
                <a:spcBef>
                  <a:spcPct val="0"/>
                </a:spcBef>
                <a:buNone/>
                <a:defRPr/>
              </a:pPr>
              <a:t>Residential load management (RLM)</a:t>
            </a:fld>
            <a:endParaRPr lang="en-GB" sz="1050" dirty="0">
              <a:latin typeface="Arial" panose="020B0604020202020204"/>
            </a:endParaRPr>
          </a:p>
        </p:txBody>
      </p:sp>
      <p:sp>
        <p:nvSpPr>
          <p:cNvPr id="11" name="Text Placeholder 2">
            <a:extLst>
              <a:ext uri="{FF2B5EF4-FFF2-40B4-BE49-F238E27FC236}">
                <a16:creationId xmlns:a16="http://schemas.microsoft.com/office/drawing/2014/main" id="{B7D92C6E-7C2F-47C8-57A8-3C2AAC56D57B}"/>
              </a:ext>
            </a:extLst>
          </p:cNvPr>
          <p:cNvSpPr>
            <a:spLocks noGrp="1"/>
          </p:cNvSpPr>
          <p:nvPr>
            <p:custDataLst>
              <p:tags r:id="rId11"/>
            </p:custDataLst>
          </p:nvPr>
        </p:nvSpPr>
        <p:spPr bwMode="auto">
          <a:xfrm>
            <a:off x="3170635" y="4092179"/>
            <a:ext cx="1339454" cy="144066"/>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1400" kern="1200">
                <a:solidFill>
                  <a:srgbClr val="1D3E8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1D3E88"/>
              </a:buClr>
              <a:buFont typeface="Calibri" panose="020F0502020204030204" pitchFamily="34" charset="0"/>
              <a:buChar char="-"/>
              <a:defRPr sz="1400" kern="1200">
                <a:solidFill>
                  <a:srgbClr val="1D3E8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D3E8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400" kern="1200">
                <a:solidFill>
                  <a:srgbClr val="1D3E8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anose="05000000000000000000" pitchFamily="2" charset="2"/>
              <a:buChar char="Ø"/>
              <a:defRPr sz="1400" kern="1200">
                <a:solidFill>
                  <a:srgbClr val="1D3E8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fontAlgn="auto">
              <a:spcBef>
                <a:spcPct val="0"/>
              </a:spcBef>
              <a:buNone/>
              <a:defRPr/>
            </a:pPr>
            <a:fld id="{2059A171-7DD7-4802-9040-7D210E7A2E43}" type="datetime'E''n''''''''''ergy'''''''' ''Effi''c''i''e''nc''y'' (EE'')'">
              <a:rPr lang="en-GB" altLang="en-US" sz="1050">
                <a:latin typeface="Arial" panose="020B0604020202020204"/>
              </a:rPr>
              <a:pPr marL="0" indent="0" algn="ctr" defTabSz="685800" fontAlgn="auto">
                <a:spcBef>
                  <a:spcPct val="0"/>
                </a:spcBef>
                <a:buNone/>
                <a:defRPr/>
              </a:pPr>
              <a:t>Energy Efficiency (EE)</a:t>
            </a:fld>
            <a:endParaRPr lang="en-GB" sz="1050" dirty="0">
              <a:latin typeface="Arial" panose="020B0604020202020204"/>
            </a:endParaRPr>
          </a:p>
        </p:txBody>
      </p:sp>
      <p:sp>
        <p:nvSpPr>
          <p:cNvPr id="28" name="Text Placeholder 2">
            <a:extLst>
              <a:ext uri="{FF2B5EF4-FFF2-40B4-BE49-F238E27FC236}">
                <a16:creationId xmlns:a16="http://schemas.microsoft.com/office/drawing/2014/main" id="{9326CF19-C9EC-3A3C-2939-20E91450B95B}"/>
              </a:ext>
            </a:extLst>
          </p:cNvPr>
          <p:cNvSpPr>
            <a:spLocks noGrp="1"/>
          </p:cNvSpPr>
          <p:nvPr>
            <p:custDataLst>
              <p:tags r:id="rId12"/>
            </p:custDataLst>
          </p:nvPr>
        </p:nvSpPr>
        <p:spPr bwMode="auto">
          <a:xfrm>
            <a:off x="6186488" y="4092179"/>
            <a:ext cx="1022747" cy="288131"/>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numCol="1" spcCol="0" rtlCol="0" anchor="t" anchorCtr="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1400" kern="1200">
                <a:solidFill>
                  <a:srgbClr val="1D3E8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1D3E88"/>
              </a:buClr>
              <a:buFont typeface="Calibri" panose="020F0502020204030204" pitchFamily="34" charset="0"/>
              <a:buChar char="-"/>
              <a:defRPr sz="1400" kern="1200">
                <a:solidFill>
                  <a:srgbClr val="1D3E8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D3E8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400" kern="1200">
                <a:solidFill>
                  <a:srgbClr val="1D3E8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anose="05000000000000000000" pitchFamily="2" charset="2"/>
              <a:buChar char="Ø"/>
              <a:defRPr sz="1400" kern="1200">
                <a:solidFill>
                  <a:srgbClr val="1D3E8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fontAlgn="auto">
              <a:spcBef>
                <a:spcPct val="0"/>
              </a:spcBef>
              <a:buNone/>
              <a:defRPr/>
            </a:pPr>
            <a:fld id="{72562C69-1355-4BE7-92D5-21D95BB2A5DD}" type="datetime'Residen''''tial Mas''''s'' ''rol''l ''out'''' (''E''E'')'">
              <a:rPr lang="en-US" altLang="en-US" sz="1050">
                <a:latin typeface="Arial" panose="020B0604020202020204"/>
              </a:rPr>
              <a:pPr marL="0" indent="0" algn="ctr" defTabSz="685800" fontAlgn="auto">
                <a:spcBef>
                  <a:spcPct val="0"/>
                </a:spcBef>
                <a:buNone/>
                <a:defRPr/>
              </a:pPr>
              <a:t>Residential Mass roll out (EE)</a:t>
            </a:fld>
            <a:endParaRPr lang="en-GB" sz="1050" dirty="0">
              <a:latin typeface="Arial" panose="020B0604020202020204"/>
            </a:endParaRPr>
          </a:p>
        </p:txBody>
      </p:sp>
      <p:sp>
        <p:nvSpPr>
          <p:cNvPr id="27" name="Text Placeholder 2">
            <a:extLst>
              <a:ext uri="{FF2B5EF4-FFF2-40B4-BE49-F238E27FC236}">
                <a16:creationId xmlns:a16="http://schemas.microsoft.com/office/drawing/2014/main" id="{F425FBAA-527A-FB33-1DB0-C9A8AEF540B1}"/>
              </a:ext>
            </a:extLst>
          </p:cNvPr>
          <p:cNvSpPr>
            <a:spLocks noGrp="1"/>
          </p:cNvSpPr>
          <p:nvPr>
            <p:custDataLst>
              <p:tags r:id="rId13"/>
            </p:custDataLst>
          </p:nvPr>
        </p:nvSpPr>
        <p:spPr bwMode="auto">
          <a:xfrm>
            <a:off x="4694635" y="4092179"/>
            <a:ext cx="1147763" cy="144066"/>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1400" kern="1200">
                <a:solidFill>
                  <a:srgbClr val="1D3E8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1D3E88"/>
              </a:buClr>
              <a:buFont typeface="Calibri" panose="020F0502020204030204" pitchFamily="34" charset="0"/>
              <a:buChar char="-"/>
              <a:defRPr sz="1400" kern="1200">
                <a:solidFill>
                  <a:srgbClr val="1D3E8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D3E8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400" kern="1200">
                <a:solidFill>
                  <a:srgbClr val="1D3E8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anose="05000000000000000000" pitchFamily="2" charset="2"/>
              <a:buChar char="Ø"/>
              <a:defRPr sz="1400" kern="1200">
                <a:solidFill>
                  <a:srgbClr val="1D3E8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fontAlgn="auto">
              <a:spcBef>
                <a:spcPct val="0"/>
              </a:spcBef>
              <a:buNone/>
              <a:defRPr/>
            </a:pPr>
            <a:fld id="{F67B28B5-B8DF-4F5D-BE72-A17708553AB9}" type="datetime'''''''''''''''''''''De''''''ma''''nd'''' ''R''''e''''sponse'''">
              <a:rPr lang="en-GB" altLang="en-US" sz="1050">
                <a:latin typeface="Arial" panose="020B0604020202020204"/>
              </a:rPr>
              <a:pPr marL="0" indent="0" algn="ctr" defTabSz="685800" fontAlgn="auto">
                <a:spcBef>
                  <a:spcPct val="0"/>
                </a:spcBef>
                <a:buNone/>
                <a:defRPr/>
              </a:pPr>
              <a:t>Demand Response</a:t>
            </a:fld>
            <a:endParaRPr lang="en-GB" sz="1050" dirty="0">
              <a:latin typeface="Arial" panose="020B0604020202020204"/>
            </a:endParaRPr>
          </a:p>
        </p:txBody>
      </p:sp>
      <p:sp>
        <p:nvSpPr>
          <p:cNvPr id="22" name="Rectangle 4">
            <a:extLst>
              <a:ext uri="{FF2B5EF4-FFF2-40B4-BE49-F238E27FC236}">
                <a16:creationId xmlns:a16="http://schemas.microsoft.com/office/drawing/2014/main" id="{D3C44BE7-1055-CDFE-2284-2EBA0C9C3C70}"/>
              </a:ext>
            </a:extLst>
          </p:cNvPr>
          <p:cNvSpPr>
            <a:spLocks noChangeArrowheads="1"/>
          </p:cNvSpPr>
          <p:nvPr/>
        </p:nvSpPr>
        <p:spPr bwMode="auto">
          <a:xfrm>
            <a:off x="2757" y="5390809"/>
            <a:ext cx="9141243" cy="384062"/>
          </a:xfrm>
          <a:prstGeom prst="rect">
            <a:avLst/>
          </a:prstGeom>
          <a:solidFill>
            <a:schemeClr val="bg1"/>
          </a:solidFill>
          <a:ln w="9525">
            <a:solidFill>
              <a:schemeClr val="tx2"/>
            </a:solidFill>
            <a:miter lim="800000"/>
            <a:headEnd/>
            <a:tailEnd/>
          </a:ln>
          <a:effectLst/>
        </p:spPr>
        <p:txBody>
          <a:bodyPr/>
          <a:lstStyle>
            <a:lvl1pPr marL="266700" indent="-266700" eaLnBrk="0" hangingPunct="0">
              <a:lnSpc>
                <a:spcPct val="90000"/>
              </a:lnSpc>
              <a:spcBef>
                <a:spcPct val="100000"/>
              </a:spcBef>
              <a:buClr>
                <a:srgbClr val="8C7F6D"/>
              </a:buClr>
              <a:buChar char="•"/>
              <a:defRPr sz="2000">
                <a:solidFill>
                  <a:srgbClr val="003896"/>
                </a:solidFill>
                <a:latin typeface="Arial" charset="0"/>
                <a:cs typeface="Arial" charset="0"/>
              </a:defRPr>
            </a:lvl1pPr>
            <a:lvl2pPr marL="742950" indent="-285750" eaLnBrk="0" hangingPunct="0">
              <a:lnSpc>
                <a:spcPct val="90000"/>
              </a:lnSpc>
              <a:spcBef>
                <a:spcPct val="100000"/>
              </a:spcBef>
              <a:buClr>
                <a:srgbClr val="8C7F6D"/>
              </a:buClr>
              <a:buChar char="•"/>
              <a:defRPr sz="2800">
                <a:solidFill>
                  <a:srgbClr val="003896"/>
                </a:solidFill>
                <a:latin typeface="Arial" charset="0"/>
                <a:cs typeface="Arial" charset="0"/>
              </a:defRPr>
            </a:lvl2pPr>
            <a:lvl3pPr marL="1143000" indent="-228600" eaLnBrk="0" hangingPunct="0">
              <a:lnSpc>
                <a:spcPct val="90000"/>
              </a:lnSpc>
              <a:spcBef>
                <a:spcPct val="100000"/>
              </a:spcBef>
              <a:buClr>
                <a:srgbClr val="8C7F6D"/>
              </a:buClr>
              <a:buChar char="•"/>
              <a:defRPr sz="1600">
                <a:solidFill>
                  <a:srgbClr val="003896"/>
                </a:solidFill>
                <a:latin typeface="Arial" charset="0"/>
                <a:cs typeface="Arial" charset="0"/>
              </a:defRPr>
            </a:lvl3pPr>
            <a:lvl4pPr marL="1600200" indent="-228600" eaLnBrk="0" hangingPunct="0">
              <a:lnSpc>
                <a:spcPct val="90000"/>
              </a:lnSpc>
              <a:spcBef>
                <a:spcPct val="100000"/>
              </a:spcBef>
              <a:buClr>
                <a:srgbClr val="8C7F6D"/>
              </a:buClr>
              <a:buChar char="•"/>
              <a:defRPr sz="1400">
                <a:solidFill>
                  <a:srgbClr val="003896"/>
                </a:solidFill>
                <a:latin typeface="Arial" charset="0"/>
                <a:cs typeface="Arial" charset="0"/>
              </a:defRPr>
            </a:lvl4pPr>
            <a:lvl5pPr marL="2057400" indent="-228600" eaLnBrk="0" hangingPunct="0">
              <a:lnSpc>
                <a:spcPct val="90000"/>
              </a:lnSpc>
              <a:spcBef>
                <a:spcPct val="100000"/>
              </a:spcBef>
              <a:buClr>
                <a:srgbClr val="8C7F6D"/>
              </a:buClr>
              <a:buChar char="•"/>
              <a:defRPr sz="1400">
                <a:solidFill>
                  <a:srgbClr val="003896"/>
                </a:solidFill>
                <a:latin typeface="Arial" charset="0"/>
                <a:cs typeface="Arial" charset="0"/>
              </a:defRPr>
            </a:lvl5pPr>
            <a:lvl6pPr marL="2514600" indent="-228600" eaLnBrk="0" fontAlgn="base" hangingPunct="0">
              <a:lnSpc>
                <a:spcPct val="90000"/>
              </a:lnSpc>
              <a:spcBef>
                <a:spcPct val="100000"/>
              </a:spcBef>
              <a:spcAft>
                <a:spcPct val="0"/>
              </a:spcAft>
              <a:buClr>
                <a:srgbClr val="8C7F6D"/>
              </a:buClr>
              <a:buChar char="•"/>
              <a:defRPr sz="1400">
                <a:solidFill>
                  <a:srgbClr val="003896"/>
                </a:solidFill>
                <a:latin typeface="Arial" charset="0"/>
                <a:cs typeface="Arial" charset="0"/>
              </a:defRPr>
            </a:lvl6pPr>
            <a:lvl7pPr marL="2971800" indent="-228600" eaLnBrk="0" fontAlgn="base" hangingPunct="0">
              <a:lnSpc>
                <a:spcPct val="90000"/>
              </a:lnSpc>
              <a:spcBef>
                <a:spcPct val="100000"/>
              </a:spcBef>
              <a:spcAft>
                <a:spcPct val="0"/>
              </a:spcAft>
              <a:buClr>
                <a:srgbClr val="8C7F6D"/>
              </a:buClr>
              <a:buChar char="•"/>
              <a:defRPr sz="1400">
                <a:solidFill>
                  <a:srgbClr val="003896"/>
                </a:solidFill>
                <a:latin typeface="Arial" charset="0"/>
                <a:cs typeface="Arial" charset="0"/>
              </a:defRPr>
            </a:lvl7pPr>
            <a:lvl8pPr marL="3429000" indent="-228600" eaLnBrk="0" fontAlgn="base" hangingPunct="0">
              <a:lnSpc>
                <a:spcPct val="90000"/>
              </a:lnSpc>
              <a:spcBef>
                <a:spcPct val="100000"/>
              </a:spcBef>
              <a:spcAft>
                <a:spcPct val="0"/>
              </a:spcAft>
              <a:buClr>
                <a:srgbClr val="8C7F6D"/>
              </a:buClr>
              <a:buChar char="•"/>
              <a:defRPr sz="1400">
                <a:solidFill>
                  <a:srgbClr val="003896"/>
                </a:solidFill>
                <a:latin typeface="Arial" charset="0"/>
                <a:cs typeface="Arial" charset="0"/>
              </a:defRPr>
            </a:lvl8pPr>
            <a:lvl9pPr marL="3886200" indent="-228600" eaLnBrk="0" fontAlgn="base" hangingPunct="0">
              <a:lnSpc>
                <a:spcPct val="90000"/>
              </a:lnSpc>
              <a:spcBef>
                <a:spcPct val="100000"/>
              </a:spcBef>
              <a:spcAft>
                <a:spcPct val="0"/>
              </a:spcAft>
              <a:buClr>
                <a:srgbClr val="8C7F6D"/>
              </a:buClr>
              <a:buChar char="•"/>
              <a:defRPr sz="1400">
                <a:solidFill>
                  <a:srgbClr val="003896"/>
                </a:solidFill>
                <a:latin typeface="Arial" charset="0"/>
                <a:cs typeface="Arial" charset="0"/>
              </a:defRPr>
            </a:lvl9pPr>
          </a:lstStyle>
          <a:p>
            <a:pPr marL="200025" indent="-200025" defTabSz="685800" fontAlgn="auto">
              <a:spcBef>
                <a:spcPts val="450"/>
              </a:spcBef>
              <a:spcAft>
                <a:spcPts val="0"/>
              </a:spcAft>
              <a:buFont typeface="Wingdings" panose="05000000000000000000" pitchFamily="2" charset="2"/>
              <a:buChar char="§"/>
              <a:defRPr/>
            </a:pPr>
            <a:r>
              <a:rPr lang="en-US" altLang="en-US" sz="1050" dirty="0">
                <a:latin typeface="Gill Sans MT" panose="020B0502020104020203" pitchFamily="34" charset="0"/>
              </a:rPr>
              <a:t>Eskom is focusing on the </a:t>
            </a:r>
            <a:r>
              <a:rPr lang="en-US" altLang="en-US" sz="1050" b="1" dirty="0">
                <a:latin typeface="Gill Sans MT" panose="020B0502020104020203" pitchFamily="34" charset="0"/>
              </a:rPr>
              <a:t>above 6 areas to deliver 250MW of demand reduction during the FY24 summer period </a:t>
            </a:r>
            <a:r>
              <a:rPr lang="en-US" altLang="en-US" sz="1050" dirty="0">
                <a:latin typeface="Gill Sans MT" panose="020B0502020104020203" pitchFamily="34" charset="0"/>
              </a:rPr>
              <a:t>which will assist to alleviate pressure on the electricity system</a:t>
            </a:r>
          </a:p>
        </p:txBody>
      </p:sp>
      <p:cxnSp>
        <p:nvCxnSpPr>
          <p:cNvPr id="23" name="Straight Connector 22">
            <a:extLst>
              <a:ext uri="{FF2B5EF4-FFF2-40B4-BE49-F238E27FC236}">
                <a16:creationId xmlns:a16="http://schemas.microsoft.com/office/drawing/2014/main" id="{58CADE8B-315D-94C5-9606-4273E5802AA5}"/>
              </a:ext>
            </a:extLst>
          </p:cNvPr>
          <p:cNvCxnSpPr>
            <a:cxnSpLocks/>
          </p:cNvCxnSpPr>
          <p:nvPr/>
        </p:nvCxnSpPr>
        <p:spPr>
          <a:xfrm>
            <a:off x="0" y="1843592"/>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591921F-2BEB-1659-8BB7-68849CEB8A78}"/>
              </a:ext>
            </a:extLst>
          </p:cNvPr>
          <p:cNvSpPr txBox="1"/>
          <p:nvPr/>
        </p:nvSpPr>
        <p:spPr>
          <a:xfrm>
            <a:off x="0" y="1622339"/>
            <a:ext cx="6129338" cy="253916"/>
          </a:xfrm>
          <a:prstGeom prst="rect">
            <a:avLst/>
          </a:prstGeom>
          <a:noFill/>
        </p:spPr>
        <p:txBody>
          <a:bodyPr wrap="square" rtlCol="0">
            <a:spAutoFit/>
          </a:bodyPr>
          <a:lstStyle/>
          <a:p>
            <a:pPr defTabSz="685800" fontAlgn="auto">
              <a:spcBef>
                <a:spcPts val="0"/>
              </a:spcBef>
              <a:spcAft>
                <a:spcPts val="0"/>
              </a:spcAft>
              <a:defRPr/>
            </a:pPr>
            <a:r>
              <a:rPr lang="en-ZA" sz="1050" b="1" dirty="0">
                <a:solidFill>
                  <a:srgbClr val="003896"/>
                </a:solidFill>
                <a:latin typeface="Gill Sans MT" panose="020B0502020104020203" pitchFamily="34" charset="0"/>
                <a:cs typeface="Arial"/>
              </a:rPr>
              <a:t>Overview of demand management initiatives </a:t>
            </a:r>
          </a:p>
        </p:txBody>
      </p:sp>
      <p:sp>
        <p:nvSpPr>
          <p:cNvPr id="25" name="TextBox 24">
            <a:extLst>
              <a:ext uri="{FF2B5EF4-FFF2-40B4-BE49-F238E27FC236}">
                <a16:creationId xmlns:a16="http://schemas.microsoft.com/office/drawing/2014/main" id="{85DAF9C6-CF35-38F7-27BF-27BB9A3BD04D}"/>
              </a:ext>
            </a:extLst>
          </p:cNvPr>
          <p:cNvSpPr txBox="1"/>
          <p:nvPr/>
        </p:nvSpPr>
        <p:spPr>
          <a:xfrm>
            <a:off x="1" y="1843364"/>
            <a:ext cx="5022056" cy="253916"/>
          </a:xfrm>
          <a:prstGeom prst="rect">
            <a:avLst/>
          </a:prstGeom>
          <a:noFill/>
        </p:spPr>
        <p:txBody>
          <a:bodyPr wrap="square" rtlCol="0">
            <a:spAutoFit/>
          </a:bodyPr>
          <a:lstStyle/>
          <a:p>
            <a:pPr defTabSz="685800" fontAlgn="auto">
              <a:spcBef>
                <a:spcPts val="0"/>
              </a:spcBef>
              <a:spcAft>
                <a:spcPts val="0"/>
              </a:spcAft>
              <a:defRPr/>
            </a:pPr>
            <a:r>
              <a:rPr lang="en-ZA" sz="1050" b="1" dirty="0">
                <a:solidFill>
                  <a:srgbClr val="83725B"/>
                </a:solidFill>
                <a:latin typeface="Gill Sans MT" panose="020B0502020104020203" pitchFamily="34" charset="0"/>
                <a:cs typeface="Arial"/>
              </a:rPr>
              <a:t>MW demand reduced</a:t>
            </a:r>
          </a:p>
        </p:txBody>
      </p:sp>
      <p:sp>
        <p:nvSpPr>
          <p:cNvPr id="48" name="Arrow: Left-Right 47">
            <a:extLst>
              <a:ext uri="{FF2B5EF4-FFF2-40B4-BE49-F238E27FC236}">
                <a16:creationId xmlns:a16="http://schemas.microsoft.com/office/drawing/2014/main" id="{1394FFC6-A862-8007-5697-E7CB6D393A5A}"/>
              </a:ext>
            </a:extLst>
          </p:cNvPr>
          <p:cNvSpPr/>
          <p:nvPr/>
        </p:nvSpPr>
        <p:spPr>
          <a:xfrm>
            <a:off x="335516" y="4658513"/>
            <a:ext cx="8567978" cy="580239"/>
          </a:xfrm>
          <a:prstGeom prst="leftRightArrow">
            <a:avLst/>
          </a:prstGeom>
          <a:solidFill>
            <a:srgbClr val="9B6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ZA" sz="1050" dirty="0">
                <a:solidFill>
                  <a:srgbClr val="FFFFFF"/>
                </a:solidFill>
                <a:latin typeface="Gill Sans MT" panose="020B0502020104020203" pitchFamily="34" charset="0"/>
              </a:rPr>
              <a:t> MARKETING AND COMMUNICATION SUPPORT</a:t>
            </a:r>
          </a:p>
        </p:txBody>
      </p:sp>
      <p:sp>
        <p:nvSpPr>
          <p:cNvPr id="89" name="Oval 88">
            <a:extLst>
              <a:ext uri="{FF2B5EF4-FFF2-40B4-BE49-F238E27FC236}">
                <a16:creationId xmlns:a16="http://schemas.microsoft.com/office/drawing/2014/main" id="{46372D5A-3E13-75B8-2303-819DFF6A218B}"/>
              </a:ext>
            </a:extLst>
          </p:cNvPr>
          <p:cNvSpPr/>
          <p:nvPr/>
        </p:nvSpPr>
        <p:spPr>
          <a:xfrm>
            <a:off x="8126015" y="1888238"/>
            <a:ext cx="155619" cy="1361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GB" sz="1350">
              <a:solidFill>
                <a:srgbClr val="FFFFFF"/>
              </a:solidFill>
              <a:latin typeface="Arial" panose="020B0604020202020204"/>
            </a:endParaRPr>
          </a:p>
        </p:txBody>
      </p:sp>
      <p:sp>
        <p:nvSpPr>
          <p:cNvPr id="90" name="TextBox 89">
            <a:extLst>
              <a:ext uri="{FF2B5EF4-FFF2-40B4-BE49-F238E27FC236}">
                <a16:creationId xmlns:a16="http://schemas.microsoft.com/office/drawing/2014/main" id="{674F1A54-EA9F-57EE-DD86-434C23010BB5}"/>
              </a:ext>
            </a:extLst>
          </p:cNvPr>
          <p:cNvSpPr txBox="1"/>
          <p:nvPr/>
        </p:nvSpPr>
        <p:spPr>
          <a:xfrm>
            <a:off x="8279615" y="1851632"/>
            <a:ext cx="663964" cy="207749"/>
          </a:xfrm>
          <a:prstGeom prst="rect">
            <a:avLst/>
          </a:prstGeom>
          <a:noFill/>
        </p:spPr>
        <p:txBody>
          <a:bodyPr wrap="none" rtlCol="0">
            <a:spAutoFit/>
          </a:bodyPr>
          <a:lstStyle/>
          <a:p>
            <a:pPr defTabSz="685800" fontAlgn="auto">
              <a:spcBef>
                <a:spcPts val="0"/>
              </a:spcBef>
              <a:spcAft>
                <a:spcPts val="0"/>
              </a:spcAft>
              <a:buClr>
                <a:srgbClr val="FFFFFF">
                  <a:lumMod val="50000"/>
                </a:srgbClr>
              </a:buClr>
              <a:defRPr/>
            </a:pPr>
            <a:r>
              <a:rPr lang="en-GB" sz="750" dirty="0">
                <a:solidFill>
                  <a:srgbClr val="003896"/>
                </a:solidFill>
                <a:latin typeface="Arial" panose="020B0604020202020204"/>
                <a:cs typeface="+mn-cs"/>
              </a:rPr>
              <a:t>Focus area</a:t>
            </a:r>
          </a:p>
        </p:txBody>
      </p:sp>
      <p:sp>
        <p:nvSpPr>
          <p:cNvPr id="91" name="Oval 90">
            <a:extLst>
              <a:ext uri="{FF2B5EF4-FFF2-40B4-BE49-F238E27FC236}">
                <a16:creationId xmlns:a16="http://schemas.microsoft.com/office/drawing/2014/main" id="{16C6669A-0FC5-68DC-B764-80A82B5F9698}"/>
              </a:ext>
            </a:extLst>
          </p:cNvPr>
          <p:cNvSpPr/>
          <p:nvPr/>
        </p:nvSpPr>
        <p:spPr>
          <a:xfrm>
            <a:off x="869504" y="4438247"/>
            <a:ext cx="216000" cy="216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GB" sz="1050" dirty="0">
                <a:solidFill>
                  <a:srgbClr val="003896"/>
                </a:solidFill>
                <a:latin typeface="Gill Sans MT" panose="020B0502020104020203" pitchFamily="34" charset="0"/>
              </a:rPr>
              <a:t>1</a:t>
            </a:r>
          </a:p>
        </p:txBody>
      </p:sp>
      <p:sp>
        <p:nvSpPr>
          <p:cNvPr id="92" name="Oval 91">
            <a:extLst>
              <a:ext uri="{FF2B5EF4-FFF2-40B4-BE49-F238E27FC236}">
                <a16:creationId xmlns:a16="http://schemas.microsoft.com/office/drawing/2014/main" id="{BF3C5E56-2B8D-3623-660E-1540E1DC2243}"/>
              </a:ext>
            </a:extLst>
          </p:cNvPr>
          <p:cNvSpPr/>
          <p:nvPr/>
        </p:nvSpPr>
        <p:spPr>
          <a:xfrm>
            <a:off x="2303016" y="4438247"/>
            <a:ext cx="216000" cy="216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GB" sz="1050" dirty="0">
                <a:solidFill>
                  <a:srgbClr val="003896"/>
                </a:solidFill>
                <a:latin typeface="Gill Sans MT" panose="020B0502020104020203" pitchFamily="34" charset="0"/>
              </a:rPr>
              <a:t>2</a:t>
            </a:r>
          </a:p>
        </p:txBody>
      </p:sp>
      <p:sp>
        <p:nvSpPr>
          <p:cNvPr id="93" name="Oval 92">
            <a:extLst>
              <a:ext uri="{FF2B5EF4-FFF2-40B4-BE49-F238E27FC236}">
                <a16:creationId xmlns:a16="http://schemas.microsoft.com/office/drawing/2014/main" id="{C3616FBB-1F43-3B22-EA5A-5CFCFAE07BCF}"/>
              </a:ext>
            </a:extLst>
          </p:cNvPr>
          <p:cNvSpPr/>
          <p:nvPr/>
        </p:nvSpPr>
        <p:spPr>
          <a:xfrm>
            <a:off x="3730177" y="4438247"/>
            <a:ext cx="216000" cy="216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GB" sz="1050" dirty="0">
                <a:solidFill>
                  <a:srgbClr val="003896"/>
                </a:solidFill>
                <a:latin typeface="Gill Sans MT" panose="020B0502020104020203" pitchFamily="34" charset="0"/>
              </a:rPr>
              <a:t>3</a:t>
            </a:r>
          </a:p>
        </p:txBody>
      </p:sp>
      <p:sp>
        <p:nvSpPr>
          <p:cNvPr id="94" name="Oval 93">
            <a:extLst>
              <a:ext uri="{FF2B5EF4-FFF2-40B4-BE49-F238E27FC236}">
                <a16:creationId xmlns:a16="http://schemas.microsoft.com/office/drawing/2014/main" id="{57AA9F35-2FD4-559C-3160-DF3D4CA6D3FB}"/>
              </a:ext>
            </a:extLst>
          </p:cNvPr>
          <p:cNvSpPr/>
          <p:nvPr/>
        </p:nvSpPr>
        <p:spPr>
          <a:xfrm>
            <a:off x="5157338" y="4438247"/>
            <a:ext cx="216000" cy="216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GB" sz="1050" dirty="0">
                <a:solidFill>
                  <a:srgbClr val="003896"/>
                </a:solidFill>
                <a:latin typeface="Gill Sans MT" panose="020B0502020104020203" pitchFamily="34" charset="0"/>
              </a:rPr>
              <a:t>4</a:t>
            </a:r>
          </a:p>
        </p:txBody>
      </p:sp>
      <p:sp>
        <p:nvSpPr>
          <p:cNvPr id="95" name="Oval 94">
            <a:extLst>
              <a:ext uri="{FF2B5EF4-FFF2-40B4-BE49-F238E27FC236}">
                <a16:creationId xmlns:a16="http://schemas.microsoft.com/office/drawing/2014/main" id="{F2044E1E-C4E1-1901-7A11-3A1C31A3D4F1}"/>
              </a:ext>
            </a:extLst>
          </p:cNvPr>
          <p:cNvSpPr/>
          <p:nvPr/>
        </p:nvSpPr>
        <p:spPr>
          <a:xfrm>
            <a:off x="6589861" y="4438247"/>
            <a:ext cx="216000" cy="216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GB" sz="1050" dirty="0">
                <a:solidFill>
                  <a:srgbClr val="003896"/>
                </a:solidFill>
                <a:latin typeface="Gill Sans MT" panose="020B0502020104020203" pitchFamily="34" charset="0"/>
              </a:rPr>
              <a:t>5</a:t>
            </a:r>
          </a:p>
        </p:txBody>
      </p:sp>
      <p:sp>
        <p:nvSpPr>
          <p:cNvPr id="96" name="Oval 95">
            <a:extLst>
              <a:ext uri="{FF2B5EF4-FFF2-40B4-BE49-F238E27FC236}">
                <a16:creationId xmlns:a16="http://schemas.microsoft.com/office/drawing/2014/main" id="{F905F211-A761-DDCF-3C60-AB2FEECEA794}"/>
              </a:ext>
            </a:extLst>
          </p:cNvPr>
          <p:cNvSpPr/>
          <p:nvPr/>
        </p:nvSpPr>
        <p:spPr>
          <a:xfrm>
            <a:off x="8022384" y="4438247"/>
            <a:ext cx="216000" cy="216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GB" sz="1050" dirty="0">
                <a:solidFill>
                  <a:srgbClr val="003896"/>
                </a:solidFill>
                <a:latin typeface="Gill Sans MT" panose="020B0502020104020203" pitchFamily="34" charset="0"/>
              </a:rPr>
              <a:t>6</a:t>
            </a:r>
          </a:p>
        </p:txBody>
      </p:sp>
      <p:sp>
        <p:nvSpPr>
          <p:cNvPr id="115" name="Oval 114">
            <a:extLst>
              <a:ext uri="{FF2B5EF4-FFF2-40B4-BE49-F238E27FC236}">
                <a16:creationId xmlns:a16="http://schemas.microsoft.com/office/drawing/2014/main" id="{7971C9F3-D0B0-62CD-CA83-3CFD89C25EC5}"/>
              </a:ext>
            </a:extLst>
          </p:cNvPr>
          <p:cNvSpPr/>
          <p:nvPr/>
        </p:nvSpPr>
        <p:spPr>
          <a:xfrm>
            <a:off x="2908376" y="4842413"/>
            <a:ext cx="216000" cy="216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GB" sz="1050" dirty="0">
                <a:solidFill>
                  <a:srgbClr val="003896"/>
                </a:solidFill>
                <a:latin typeface="Gill Sans MT" panose="020B0502020104020203" pitchFamily="34" charset="0"/>
              </a:rPr>
              <a:t>6</a:t>
            </a:r>
          </a:p>
        </p:txBody>
      </p:sp>
    </p:spTree>
    <p:extLst>
      <p:ext uri="{BB962C8B-B14F-4D97-AF65-F5344CB8AC3E}">
        <p14:creationId xmlns:p14="http://schemas.microsoft.com/office/powerpoint/2010/main" val="1018979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5F7DDB-2BB5-C552-5507-0E4DF114E491}"/>
              </a:ext>
            </a:extLst>
          </p:cNvPr>
          <p:cNvPicPr>
            <a:picLocks noChangeAspect="1"/>
          </p:cNvPicPr>
          <p:nvPr/>
        </p:nvPicPr>
        <p:blipFill>
          <a:blip r:embed="rId2"/>
          <a:stretch>
            <a:fillRect/>
          </a:stretch>
        </p:blipFill>
        <p:spPr>
          <a:xfrm>
            <a:off x="4572000" y="1012006"/>
            <a:ext cx="4572000" cy="5845993"/>
          </a:xfrm>
          <a:prstGeom prst="rect">
            <a:avLst/>
          </a:prstGeom>
        </p:spPr>
      </p:pic>
      <p:pic>
        <p:nvPicPr>
          <p:cNvPr id="3" name="Picture 2" descr="Top Stories &amp; News in South Africa this week">
            <a:extLst>
              <a:ext uri="{FF2B5EF4-FFF2-40B4-BE49-F238E27FC236}">
                <a16:creationId xmlns:a16="http://schemas.microsoft.com/office/drawing/2014/main" id="{FB6095CE-D184-9A6B-9C21-262F7F8897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52" y="1012006"/>
            <a:ext cx="4204238" cy="584599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5">
            <a:extLst>
              <a:ext uri="{FF2B5EF4-FFF2-40B4-BE49-F238E27FC236}">
                <a16:creationId xmlns:a16="http://schemas.microsoft.com/office/drawing/2014/main" id="{DBDF4D84-6099-50DD-6388-79C5BF7244A6}"/>
              </a:ext>
            </a:extLst>
          </p:cNvPr>
          <p:cNvSpPr txBox="1">
            <a:spLocks/>
          </p:cNvSpPr>
          <p:nvPr/>
        </p:nvSpPr>
        <p:spPr>
          <a:xfrm>
            <a:off x="230802" y="174927"/>
            <a:ext cx="7133833" cy="666000"/>
          </a:xfrm>
          <a:prstGeom prst="rect">
            <a:avLst/>
          </a:prstGeom>
        </p:spPr>
        <p:txBody>
          <a:bodyPr anchor="ctr"/>
          <a:lstStyle>
            <a:lvl1pPr algn="l" defTabSz="685800" rtl="0" eaLnBrk="1" latinLnBrk="0" hangingPunct="1">
              <a:lnSpc>
                <a:spcPct val="90000"/>
              </a:lnSpc>
              <a:spcBef>
                <a:spcPct val="0"/>
              </a:spcBef>
              <a:buNone/>
              <a:defRPr sz="1800" kern="1200">
                <a:solidFill>
                  <a:schemeClr val="bg1"/>
                </a:solidFill>
                <a:latin typeface="+mj-lt"/>
                <a:ea typeface="+mj-ea"/>
                <a:cs typeface="+mj-cs"/>
              </a:defRPr>
            </a:lvl1pPr>
          </a:lstStyle>
          <a:p>
            <a:pPr fontAlgn="auto">
              <a:spcAft>
                <a:spcPts val="0"/>
              </a:spcAft>
            </a:pPr>
            <a:r>
              <a:rPr lang="en-US" sz="2800" b="1" dirty="0"/>
              <a:t>WE ARE THE SOLUTION TO LOADSHEDDDING</a:t>
            </a:r>
            <a:endParaRPr lang="en-ZA" sz="2800" b="1" dirty="0"/>
          </a:p>
        </p:txBody>
      </p:sp>
      <p:sp>
        <p:nvSpPr>
          <p:cNvPr id="6" name="TextBox 5">
            <a:extLst>
              <a:ext uri="{FF2B5EF4-FFF2-40B4-BE49-F238E27FC236}">
                <a16:creationId xmlns:a16="http://schemas.microsoft.com/office/drawing/2014/main" id="{5371B33F-1F1B-22AE-655D-7332DAFB429E}"/>
              </a:ext>
            </a:extLst>
          </p:cNvPr>
          <p:cNvSpPr txBox="1"/>
          <p:nvPr/>
        </p:nvSpPr>
        <p:spPr>
          <a:xfrm>
            <a:off x="4497160" y="1873439"/>
            <a:ext cx="4382270" cy="646331"/>
          </a:xfrm>
          <a:prstGeom prst="rect">
            <a:avLst/>
          </a:prstGeom>
          <a:noFill/>
        </p:spPr>
        <p:txBody>
          <a:bodyPr wrap="square">
            <a:spAutoFit/>
          </a:bodyPr>
          <a:lstStyle/>
          <a:p>
            <a:pPr algn="ctr"/>
            <a:r>
              <a:rPr lang="en-ZA" sz="3600" b="1" u="sng" dirty="0">
                <a:solidFill>
                  <a:schemeClr val="bg1"/>
                </a:solidFill>
              </a:rPr>
              <a:t>CALL TO ACTION</a:t>
            </a:r>
          </a:p>
        </p:txBody>
      </p:sp>
      <p:sp>
        <p:nvSpPr>
          <p:cNvPr id="7" name="TextBox 6">
            <a:extLst>
              <a:ext uri="{FF2B5EF4-FFF2-40B4-BE49-F238E27FC236}">
                <a16:creationId xmlns:a16="http://schemas.microsoft.com/office/drawing/2014/main" id="{ACC07F01-E8AB-CC89-E7C3-9EE70A76D3D8}"/>
              </a:ext>
            </a:extLst>
          </p:cNvPr>
          <p:cNvSpPr txBox="1"/>
          <p:nvPr/>
        </p:nvSpPr>
        <p:spPr>
          <a:xfrm>
            <a:off x="5104119" y="4300401"/>
            <a:ext cx="3168352" cy="1754326"/>
          </a:xfrm>
          <a:prstGeom prst="rect">
            <a:avLst/>
          </a:prstGeom>
          <a:noFill/>
        </p:spPr>
        <p:txBody>
          <a:bodyPr wrap="square" rtlCol="0">
            <a:spAutoFit/>
          </a:bodyPr>
          <a:lstStyle/>
          <a:p>
            <a:pPr algn="ctr">
              <a:buClr>
                <a:schemeClr val="bg1">
                  <a:lumMod val="50000"/>
                </a:schemeClr>
              </a:buClr>
            </a:pPr>
            <a:r>
              <a:rPr lang="en-US" sz="3600" dirty="0">
                <a:solidFill>
                  <a:schemeClr val="bg1"/>
                </a:solidFill>
              </a:rPr>
              <a:t>Collaboration</a:t>
            </a:r>
          </a:p>
          <a:p>
            <a:pPr algn="ctr">
              <a:buClr>
                <a:schemeClr val="bg1">
                  <a:lumMod val="50000"/>
                </a:schemeClr>
              </a:buClr>
            </a:pPr>
            <a:r>
              <a:rPr lang="en-US" sz="3600" dirty="0">
                <a:solidFill>
                  <a:schemeClr val="bg1"/>
                </a:solidFill>
              </a:rPr>
              <a:t>+</a:t>
            </a:r>
          </a:p>
          <a:p>
            <a:pPr algn="ctr">
              <a:buClr>
                <a:schemeClr val="bg1">
                  <a:lumMod val="50000"/>
                </a:schemeClr>
              </a:buClr>
            </a:pPr>
            <a:r>
              <a:rPr lang="en-US" sz="3600" dirty="0">
                <a:solidFill>
                  <a:schemeClr val="bg1"/>
                </a:solidFill>
              </a:rPr>
              <a:t>Commit</a:t>
            </a:r>
          </a:p>
        </p:txBody>
      </p:sp>
      <p:sp>
        <p:nvSpPr>
          <p:cNvPr id="11" name="TextBox 10">
            <a:extLst>
              <a:ext uri="{FF2B5EF4-FFF2-40B4-BE49-F238E27FC236}">
                <a16:creationId xmlns:a16="http://schemas.microsoft.com/office/drawing/2014/main" id="{6B3906CB-64B3-3B84-F7EF-AE62EB87CF79}"/>
              </a:ext>
            </a:extLst>
          </p:cNvPr>
          <p:cNvSpPr txBox="1"/>
          <p:nvPr/>
        </p:nvSpPr>
        <p:spPr>
          <a:xfrm>
            <a:off x="323528" y="4115070"/>
            <a:ext cx="3168352" cy="1754326"/>
          </a:xfrm>
          <a:prstGeom prst="rect">
            <a:avLst/>
          </a:prstGeom>
          <a:noFill/>
        </p:spPr>
        <p:txBody>
          <a:bodyPr wrap="square" rtlCol="0">
            <a:spAutoFit/>
          </a:bodyPr>
          <a:lstStyle/>
          <a:p>
            <a:pPr algn="ctr">
              <a:buClr>
                <a:schemeClr val="bg1">
                  <a:lumMod val="50000"/>
                </a:schemeClr>
              </a:buClr>
            </a:pPr>
            <a:r>
              <a:rPr lang="en-US" sz="3600" dirty="0">
                <a:solidFill>
                  <a:schemeClr val="bg1"/>
                </a:solidFill>
              </a:rPr>
              <a:t>Concerns</a:t>
            </a:r>
          </a:p>
          <a:p>
            <a:pPr algn="ctr">
              <a:buClr>
                <a:schemeClr val="bg1">
                  <a:lumMod val="50000"/>
                </a:schemeClr>
              </a:buClr>
            </a:pPr>
            <a:r>
              <a:rPr lang="en-US" sz="3600" dirty="0">
                <a:solidFill>
                  <a:schemeClr val="bg1"/>
                </a:solidFill>
              </a:rPr>
              <a:t>+</a:t>
            </a:r>
          </a:p>
          <a:p>
            <a:pPr algn="ctr">
              <a:buClr>
                <a:schemeClr val="bg1">
                  <a:lumMod val="50000"/>
                </a:schemeClr>
              </a:buClr>
            </a:pPr>
            <a:r>
              <a:rPr lang="en-US" sz="3600" dirty="0">
                <a:solidFill>
                  <a:schemeClr val="bg1"/>
                </a:solidFill>
              </a:rPr>
              <a:t>Critical</a:t>
            </a:r>
          </a:p>
        </p:txBody>
      </p:sp>
    </p:spTree>
    <p:extLst>
      <p:ext uri="{BB962C8B-B14F-4D97-AF65-F5344CB8AC3E}">
        <p14:creationId xmlns:p14="http://schemas.microsoft.com/office/powerpoint/2010/main" val="4181627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8657"/>
            <a:ext cx="9144000" cy="656141"/>
          </a:xfrm>
        </p:spPr>
        <p:txBody>
          <a:bodyPr/>
          <a:lstStyle/>
          <a:p>
            <a:r>
              <a:rPr lang="en-ZA" sz="2100" b="1" dirty="0"/>
              <a:t>Distribution Demand Management Program (DDMP)</a:t>
            </a:r>
          </a:p>
        </p:txBody>
      </p:sp>
      <p:sp>
        <p:nvSpPr>
          <p:cNvPr id="31" name="Rectangle 30"/>
          <p:cNvSpPr/>
          <p:nvPr/>
        </p:nvSpPr>
        <p:spPr>
          <a:xfrm>
            <a:off x="1" y="1054359"/>
            <a:ext cx="7972115" cy="1696362"/>
          </a:xfrm>
          <a:prstGeom prst="rect">
            <a:avLst/>
          </a:prstGeom>
        </p:spPr>
        <p:txBody>
          <a:bodyPr wrap="square">
            <a:spAutoFit/>
          </a:bodyPr>
          <a:lstStyle/>
          <a:p>
            <a:pPr marL="214313" indent="-214313" defTabSz="685800">
              <a:lnSpc>
                <a:spcPct val="110000"/>
              </a:lnSpc>
              <a:buFont typeface="Arial" panose="020B0604020202020204" pitchFamily="34" charset="0"/>
              <a:buChar char="•"/>
              <a:defRPr/>
            </a:pPr>
            <a:r>
              <a:rPr lang="en-US" sz="1600" dirty="0">
                <a:solidFill>
                  <a:srgbClr val="003896"/>
                </a:solidFill>
                <a:ea typeface="ＭＳ Ｐゴシック" pitchFamily="34" charset="-128"/>
                <a:cs typeface="Arial"/>
              </a:rPr>
              <a:t>Once implemented, interventions are in place for the duration of the </a:t>
            </a:r>
            <a:r>
              <a:rPr lang="en-US" sz="1600" b="1" dirty="0">
                <a:solidFill>
                  <a:srgbClr val="003896"/>
                </a:solidFill>
                <a:ea typeface="ＭＳ Ｐゴシック" pitchFamily="34" charset="-128"/>
                <a:cs typeface="Arial"/>
              </a:rPr>
              <a:t>technology life</a:t>
            </a:r>
            <a:r>
              <a:rPr lang="en-US" sz="1600" dirty="0">
                <a:solidFill>
                  <a:srgbClr val="003896"/>
                </a:solidFill>
                <a:ea typeface="ＭＳ Ｐゴシック" pitchFamily="34" charset="-128"/>
                <a:cs typeface="Arial"/>
              </a:rPr>
              <a:t>, allowing savings ‘capacity’ to be built over time. Since inception, IDM (DSM) initiatives have effectively displaced the equivalent </a:t>
            </a:r>
            <a:r>
              <a:rPr lang="en-US" sz="1600" b="1" dirty="0">
                <a:solidFill>
                  <a:srgbClr val="003896"/>
                </a:solidFill>
                <a:ea typeface="ＭＳ Ｐゴシック" pitchFamily="34" charset="-128"/>
                <a:cs typeface="Arial"/>
              </a:rPr>
              <a:t>capacity of an average power station in SA, h</a:t>
            </a:r>
            <a:r>
              <a:rPr lang="en-US" sz="1600" dirty="0">
                <a:solidFill>
                  <a:srgbClr val="003896"/>
                </a:solidFill>
                <a:ea typeface="ＭＳ Ｐゴシック" pitchFamily="34" charset="-128"/>
                <a:cs typeface="Arial"/>
              </a:rPr>
              <a:t>owever due to financial limitations DSM </a:t>
            </a:r>
            <a:r>
              <a:rPr lang="en-US" sz="1600" dirty="0" err="1">
                <a:solidFill>
                  <a:srgbClr val="003896"/>
                </a:solidFill>
                <a:ea typeface="ＭＳ Ｐゴシック" pitchFamily="34" charset="-128"/>
                <a:cs typeface="Arial"/>
              </a:rPr>
              <a:t>programmes</a:t>
            </a:r>
            <a:r>
              <a:rPr lang="en-US" sz="1600" dirty="0">
                <a:solidFill>
                  <a:srgbClr val="003896"/>
                </a:solidFill>
                <a:ea typeface="ＭＳ Ｐゴシック" pitchFamily="34" charset="-128"/>
                <a:cs typeface="Arial"/>
              </a:rPr>
              <a:t> halted in 2018.</a:t>
            </a:r>
          </a:p>
          <a:p>
            <a:pPr marL="214313" indent="-214313" defTabSz="685800">
              <a:lnSpc>
                <a:spcPct val="110000"/>
              </a:lnSpc>
              <a:buFont typeface="Arial" panose="020B0604020202020204" pitchFamily="34" charset="0"/>
              <a:buChar char="•"/>
              <a:defRPr/>
            </a:pPr>
            <a:r>
              <a:rPr lang="en-US" sz="1600" dirty="0">
                <a:solidFill>
                  <a:srgbClr val="003896"/>
                </a:solidFill>
                <a:ea typeface="ＭＳ Ｐゴシック" pitchFamily="34" charset="-128"/>
                <a:cs typeface="Arial"/>
              </a:rPr>
              <a:t>DSM rejuvenation was initiated from 2023, however funding remains a challenge.</a:t>
            </a:r>
            <a:endParaRPr lang="en-ZA" sz="1600" dirty="0">
              <a:solidFill>
                <a:srgbClr val="003896"/>
              </a:solidFill>
              <a:ea typeface="ＭＳ Ｐゴシック" pitchFamily="34" charset="-128"/>
              <a:cs typeface="Arial"/>
            </a:endParaRPr>
          </a:p>
        </p:txBody>
      </p:sp>
      <p:sp>
        <p:nvSpPr>
          <p:cNvPr id="27" name="Rectangle 26"/>
          <p:cNvSpPr>
            <a:spLocks noChangeArrowheads="1"/>
          </p:cNvSpPr>
          <p:nvPr/>
        </p:nvSpPr>
        <p:spPr bwMode="auto">
          <a:xfrm>
            <a:off x="2942631" y="2897165"/>
            <a:ext cx="3901168" cy="427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685800">
              <a:lnSpc>
                <a:spcPct val="120000"/>
              </a:lnSpc>
              <a:defRPr/>
            </a:pPr>
            <a:r>
              <a:rPr lang="en-US" sz="1200" b="1" dirty="0">
                <a:solidFill>
                  <a:srgbClr val="96320E"/>
                </a:solidFill>
                <a:latin typeface="Arial" pitchFamily="34" charset="0"/>
                <a:ea typeface="ＭＳ Ｐゴシック" pitchFamily="34" charset="-128"/>
                <a:cs typeface="Arial"/>
              </a:rPr>
              <a:t>Cumulative </a:t>
            </a:r>
            <a:r>
              <a:rPr lang="en-US" sz="1200" b="1" dirty="0">
                <a:solidFill>
                  <a:srgbClr val="003896"/>
                </a:solidFill>
                <a:latin typeface="Arial" pitchFamily="34" charset="0"/>
                <a:ea typeface="ＭＳ Ｐゴシック" pitchFamily="34" charset="-128"/>
                <a:cs typeface="Arial"/>
              </a:rPr>
              <a:t>performance over time </a:t>
            </a:r>
            <a:br>
              <a:rPr lang="en-US" sz="1200" b="1" dirty="0">
                <a:solidFill>
                  <a:srgbClr val="003896"/>
                </a:solidFill>
                <a:latin typeface="Arial" pitchFamily="34" charset="0"/>
                <a:ea typeface="ＭＳ Ｐゴシック" pitchFamily="34" charset="-128"/>
                <a:cs typeface="Arial"/>
              </a:rPr>
            </a:br>
            <a:endParaRPr lang="en-US" sz="675" b="1" dirty="0">
              <a:solidFill>
                <a:srgbClr val="003896"/>
              </a:solidFill>
              <a:latin typeface="Arial" pitchFamily="34" charset="0"/>
              <a:ea typeface="ＭＳ Ｐゴシック" pitchFamily="34" charset="-128"/>
              <a:cs typeface="Arial"/>
            </a:endParaRPr>
          </a:p>
        </p:txBody>
      </p:sp>
      <p:sp>
        <p:nvSpPr>
          <p:cNvPr id="32" name="Rectangle 66"/>
          <p:cNvSpPr>
            <a:spLocks noChangeArrowheads="1"/>
          </p:cNvSpPr>
          <p:nvPr/>
        </p:nvSpPr>
        <p:spPr bwMode="auto">
          <a:xfrm>
            <a:off x="8047012" y="2138528"/>
            <a:ext cx="1192955" cy="379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685800">
              <a:defRPr/>
            </a:pPr>
            <a:r>
              <a:rPr lang="en-US" sz="1050" b="1" dirty="0">
                <a:solidFill>
                  <a:srgbClr val="800000"/>
                </a:solidFill>
                <a:ea typeface="ＭＳ Ｐゴシック" pitchFamily="34" charset="-128"/>
                <a:cs typeface="Arial"/>
              </a:rPr>
              <a:t>1 Power Station</a:t>
            </a:r>
          </a:p>
          <a:p>
            <a:pPr algn="ctr" defTabSz="685800">
              <a:lnSpc>
                <a:spcPct val="120000"/>
              </a:lnSpc>
              <a:defRPr/>
            </a:pPr>
            <a:r>
              <a:rPr lang="en-US" sz="750" dirty="0">
                <a:solidFill>
                  <a:srgbClr val="373737"/>
                </a:solidFill>
                <a:ea typeface="ＭＳ Ｐゴシック" pitchFamily="34" charset="-128"/>
                <a:cs typeface="Arial"/>
              </a:rPr>
              <a:t>(6 x 600MW units)</a:t>
            </a:r>
          </a:p>
        </p:txBody>
      </p:sp>
      <p:sp>
        <p:nvSpPr>
          <p:cNvPr id="3" name="Rectangle 2"/>
          <p:cNvSpPr/>
          <p:nvPr/>
        </p:nvSpPr>
        <p:spPr>
          <a:xfrm>
            <a:off x="4171668" y="3371906"/>
            <a:ext cx="358207" cy="321746"/>
          </a:xfrm>
          <a:prstGeom prst="rect">
            <a:avLst/>
          </a:prstGeom>
          <a:noFill/>
          <a:ln w="28575" cmpd="sng">
            <a:solidFill>
              <a:srgbClr val="96330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srgbClr val="FFFFFF"/>
              </a:solidFill>
              <a:latin typeface="Arial"/>
              <a:cs typeface="Arial"/>
            </a:endParaRPr>
          </a:p>
        </p:txBody>
      </p:sp>
      <p:pic>
        <p:nvPicPr>
          <p:cNvPr id="4" name="Picture 3" descr="power-statio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04966" y="1181456"/>
            <a:ext cx="873938" cy="781335"/>
          </a:xfrm>
          <a:prstGeom prst="rect">
            <a:avLst/>
          </a:prstGeom>
        </p:spPr>
      </p:pic>
      <p:sp>
        <p:nvSpPr>
          <p:cNvPr id="13" name="Oval 12"/>
          <p:cNvSpPr/>
          <p:nvPr/>
        </p:nvSpPr>
        <p:spPr>
          <a:xfrm flipH="1">
            <a:off x="9275824" y="857251"/>
            <a:ext cx="153926" cy="153926"/>
          </a:xfrm>
          <a:prstGeom prst="ellipse">
            <a:avLst/>
          </a:prstGeom>
          <a:solidFill>
            <a:srgbClr val="8587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srgbClr val="FFFFFF"/>
              </a:solidFill>
              <a:latin typeface="Arial"/>
              <a:cs typeface="Arial"/>
            </a:endParaRPr>
          </a:p>
        </p:txBody>
      </p:sp>
      <p:cxnSp>
        <p:nvCxnSpPr>
          <p:cNvPr id="18" name="Straight Arrow Connector 17">
            <a:extLst>
              <a:ext uri="{FF2B5EF4-FFF2-40B4-BE49-F238E27FC236}">
                <a16:creationId xmlns:a16="http://schemas.microsoft.com/office/drawing/2014/main" id="{FF6B8482-9438-A86E-977E-44F107C7DB82}"/>
              </a:ext>
            </a:extLst>
          </p:cNvPr>
          <p:cNvCxnSpPr>
            <a:cxnSpLocks/>
          </p:cNvCxnSpPr>
          <p:nvPr/>
        </p:nvCxnSpPr>
        <p:spPr>
          <a:xfrm flipH="1">
            <a:off x="4631871" y="1914569"/>
            <a:ext cx="3415141" cy="13380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80DD5F5-E65A-0FA1-0601-7D6B708E52CE}"/>
              </a:ext>
            </a:extLst>
          </p:cNvPr>
          <p:cNvSpPr txBox="1"/>
          <p:nvPr/>
        </p:nvSpPr>
        <p:spPr>
          <a:xfrm>
            <a:off x="35969" y="3181677"/>
            <a:ext cx="323165" cy="857998"/>
          </a:xfrm>
          <a:prstGeom prst="rect">
            <a:avLst/>
          </a:prstGeom>
          <a:noFill/>
        </p:spPr>
        <p:txBody>
          <a:bodyPr vert="vert270" wrap="square" rtlCol="0">
            <a:spAutoFit/>
          </a:bodyPr>
          <a:lstStyle/>
          <a:p>
            <a:pPr defTabSz="685800">
              <a:defRPr/>
            </a:pPr>
            <a:r>
              <a:rPr lang="en-US" sz="900" dirty="0">
                <a:solidFill>
                  <a:srgbClr val="DDDDDD">
                    <a:lumMod val="10000"/>
                  </a:srgbClr>
                </a:solidFill>
                <a:latin typeface="Arial" pitchFamily="34" charset="0"/>
                <a:ea typeface="ＭＳ Ｐゴシック" pitchFamily="34" charset="-128"/>
                <a:cs typeface="Arial"/>
              </a:rPr>
              <a:t>2005- 2023</a:t>
            </a:r>
            <a:endParaRPr lang="en-ZA" sz="900" dirty="0">
              <a:solidFill>
                <a:srgbClr val="DDDDDD">
                  <a:lumMod val="10000"/>
                </a:srgbClr>
              </a:solidFill>
              <a:latin typeface="Arial" pitchFamily="34" charset="0"/>
              <a:ea typeface="ＭＳ Ｐゴシック" pitchFamily="34" charset="-128"/>
              <a:cs typeface="Arial"/>
            </a:endParaRPr>
          </a:p>
        </p:txBody>
      </p:sp>
      <p:graphicFrame>
        <p:nvGraphicFramePr>
          <p:cNvPr id="5" name="Chart 4">
            <a:extLst>
              <a:ext uri="{FF2B5EF4-FFF2-40B4-BE49-F238E27FC236}">
                <a16:creationId xmlns:a16="http://schemas.microsoft.com/office/drawing/2014/main" id="{4F11A87E-87AA-7DBC-55A3-CA3E9AFD81F0}"/>
              </a:ext>
            </a:extLst>
          </p:cNvPr>
          <p:cNvGraphicFramePr>
            <a:graphicFrameLocks/>
          </p:cNvGraphicFramePr>
          <p:nvPr/>
        </p:nvGraphicFramePr>
        <p:xfrm>
          <a:off x="-151616" y="3188919"/>
          <a:ext cx="9144000" cy="1416455"/>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129FD25B-76B5-318B-D91C-BE573D987D0E}"/>
              </a:ext>
            </a:extLst>
          </p:cNvPr>
          <p:cNvSpPr txBox="1"/>
          <p:nvPr/>
        </p:nvSpPr>
        <p:spPr>
          <a:xfrm>
            <a:off x="6727924" y="3038375"/>
            <a:ext cx="1504561" cy="300082"/>
          </a:xfrm>
          <a:prstGeom prst="rect">
            <a:avLst/>
          </a:prstGeom>
          <a:noFill/>
        </p:spPr>
        <p:txBody>
          <a:bodyPr wrap="square" rtlCol="0">
            <a:spAutoFit/>
          </a:bodyPr>
          <a:lstStyle/>
          <a:p>
            <a:pPr algn="ctr" defTabSz="685800">
              <a:defRPr/>
            </a:pPr>
            <a:r>
              <a:rPr lang="en-US" sz="675" dirty="0">
                <a:solidFill>
                  <a:srgbClr val="000000"/>
                </a:solidFill>
                <a:latin typeface="Arial" pitchFamily="34" charset="0"/>
                <a:ea typeface="ＭＳ Ｐゴシック" pitchFamily="34" charset="-128"/>
                <a:cs typeface="Arial"/>
              </a:rPr>
              <a:t>No DSM activities [2019-2022}</a:t>
            </a:r>
          </a:p>
          <a:p>
            <a:pPr defTabSz="685800">
              <a:defRPr/>
            </a:pPr>
            <a:r>
              <a:rPr lang="en-US" sz="675" dirty="0">
                <a:solidFill>
                  <a:srgbClr val="000000"/>
                </a:solidFill>
                <a:latin typeface="Arial" pitchFamily="34" charset="0"/>
                <a:ea typeface="ＭＳ Ｐゴシック" pitchFamily="34" charset="-128"/>
                <a:cs typeface="Arial"/>
              </a:rPr>
              <a:t>           Funding challenges </a:t>
            </a:r>
            <a:endParaRPr lang="en-ZA" sz="675" dirty="0">
              <a:solidFill>
                <a:srgbClr val="000000"/>
              </a:solidFill>
              <a:latin typeface="Arial" pitchFamily="34" charset="0"/>
              <a:ea typeface="ＭＳ Ｐゴシック" pitchFamily="34" charset="-128"/>
              <a:cs typeface="Arial"/>
            </a:endParaRPr>
          </a:p>
        </p:txBody>
      </p:sp>
      <p:sp>
        <p:nvSpPr>
          <p:cNvPr id="14" name="TextBox 13">
            <a:extLst>
              <a:ext uri="{FF2B5EF4-FFF2-40B4-BE49-F238E27FC236}">
                <a16:creationId xmlns:a16="http://schemas.microsoft.com/office/drawing/2014/main" id="{FF33731D-022E-4AD1-AD4E-B3816D46B45A}"/>
              </a:ext>
            </a:extLst>
          </p:cNvPr>
          <p:cNvSpPr txBox="1"/>
          <p:nvPr/>
        </p:nvSpPr>
        <p:spPr>
          <a:xfrm>
            <a:off x="7996590" y="2945751"/>
            <a:ext cx="920898" cy="403957"/>
          </a:xfrm>
          <a:prstGeom prst="rect">
            <a:avLst/>
          </a:prstGeom>
          <a:noFill/>
        </p:spPr>
        <p:txBody>
          <a:bodyPr wrap="square" rtlCol="0">
            <a:spAutoFit/>
          </a:bodyPr>
          <a:lstStyle/>
          <a:p>
            <a:pPr algn="ctr" defTabSz="685800">
              <a:defRPr/>
            </a:pPr>
            <a:r>
              <a:rPr lang="en-US" sz="675" dirty="0">
                <a:solidFill>
                  <a:srgbClr val="000000"/>
                </a:solidFill>
                <a:latin typeface="Arial" pitchFamily="34" charset="0"/>
                <a:ea typeface="ＭＳ Ｐゴシック" pitchFamily="34" charset="-128"/>
                <a:cs typeface="Arial"/>
              </a:rPr>
              <a:t>Rejuvenation of DSM  296 MW FY23</a:t>
            </a:r>
            <a:endParaRPr lang="en-ZA" sz="675" dirty="0">
              <a:solidFill>
                <a:srgbClr val="000000"/>
              </a:solidFill>
              <a:latin typeface="Arial" pitchFamily="34" charset="0"/>
              <a:ea typeface="ＭＳ Ｐゴシック" pitchFamily="34" charset="-128"/>
              <a:cs typeface="Arial"/>
            </a:endParaRPr>
          </a:p>
        </p:txBody>
      </p:sp>
      <p:sp>
        <p:nvSpPr>
          <p:cNvPr id="16" name="Rectangle 15">
            <a:extLst>
              <a:ext uri="{FF2B5EF4-FFF2-40B4-BE49-F238E27FC236}">
                <a16:creationId xmlns:a16="http://schemas.microsoft.com/office/drawing/2014/main" id="{8E926609-FCC2-E833-AB3B-65B2173E41AA}"/>
              </a:ext>
            </a:extLst>
          </p:cNvPr>
          <p:cNvSpPr/>
          <p:nvPr/>
        </p:nvSpPr>
        <p:spPr>
          <a:xfrm>
            <a:off x="8098833" y="2975313"/>
            <a:ext cx="760684" cy="351311"/>
          </a:xfrm>
          <a:prstGeom prst="rect">
            <a:avLst/>
          </a:prstGeom>
          <a:noFill/>
          <a:ln w="28575" cmpd="sng">
            <a:solidFill>
              <a:srgbClr val="96330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srgbClr val="FFFFFF"/>
              </a:solidFill>
              <a:latin typeface="Arial"/>
              <a:cs typeface="Arial"/>
            </a:endParaRPr>
          </a:p>
        </p:txBody>
      </p:sp>
      <p:sp>
        <p:nvSpPr>
          <p:cNvPr id="19" name="Rectangle 18">
            <a:extLst>
              <a:ext uri="{FF2B5EF4-FFF2-40B4-BE49-F238E27FC236}">
                <a16:creationId xmlns:a16="http://schemas.microsoft.com/office/drawing/2014/main" id="{3B22A7AB-7CD5-CFD6-D41D-AC7F570E812A}"/>
              </a:ext>
            </a:extLst>
          </p:cNvPr>
          <p:cNvSpPr/>
          <p:nvPr/>
        </p:nvSpPr>
        <p:spPr>
          <a:xfrm>
            <a:off x="6837623" y="2969232"/>
            <a:ext cx="1203237" cy="371633"/>
          </a:xfrm>
          <a:prstGeom prst="rect">
            <a:avLst/>
          </a:prstGeom>
          <a:noFill/>
          <a:ln w="28575" cmpd="sng">
            <a:solidFill>
              <a:srgbClr val="96330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srgbClr val="FFFFFF"/>
              </a:solidFill>
              <a:latin typeface="Arial"/>
              <a:cs typeface="Arial"/>
            </a:endParaRPr>
          </a:p>
        </p:txBody>
      </p:sp>
      <p:pic>
        <p:nvPicPr>
          <p:cNvPr id="7" name="Picture 6">
            <a:extLst>
              <a:ext uri="{FF2B5EF4-FFF2-40B4-BE49-F238E27FC236}">
                <a16:creationId xmlns:a16="http://schemas.microsoft.com/office/drawing/2014/main" id="{A09CAFCA-ED23-C95D-D020-E91E0F49BB2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44689"/>
          <a:stretch/>
        </p:blipFill>
        <p:spPr>
          <a:xfrm>
            <a:off x="1684681" y="4414041"/>
            <a:ext cx="6006910" cy="1778042"/>
          </a:xfrm>
          <a:prstGeom prst="rect">
            <a:avLst/>
          </a:prstGeom>
        </p:spPr>
      </p:pic>
    </p:spTree>
    <p:extLst>
      <p:ext uri="{BB962C8B-B14F-4D97-AF65-F5344CB8AC3E}">
        <p14:creationId xmlns:p14="http://schemas.microsoft.com/office/powerpoint/2010/main" val="1552742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B30E5-FF1B-4C04-91F8-2D299252FA16}"/>
              </a:ext>
            </a:extLst>
          </p:cNvPr>
          <p:cNvSpPr>
            <a:spLocks noGrp="1"/>
          </p:cNvSpPr>
          <p:nvPr>
            <p:ph type="title"/>
          </p:nvPr>
        </p:nvSpPr>
        <p:spPr/>
        <p:txBody>
          <a:bodyPr/>
          <a:lstStyle/>
          <a:p>
            <a:r>
              <a:rPr lang="en-US" sz="2400" b="1" dirty="0"/>
              <a:t>Framing the problem statement:</a:t>
            </a:r>
            <a:r>
              <a:rPr lang="en-US" sz="2400" dirty="0"/>
              <a:t> Eskom levers to modify the Country DEMAND options to assisting in balancing Supply and Demand</a:t>
            </a:r>
            <a:endParaRPr lang="en-ZA" dirty="0"/>
          </a:p>
        </p:txBody>
      </p:sp>
      <p:sp>
        <p:nvSpPr>
          <p:cNvPr id="5" name="Slide Number Placeholder 3">
            <a:extLst>
              <a:ext uri="{FF2B5EF4-FFF2-40B4-BE49-F238E27FC236}">
                <a16:creationId xmlns:a16="http://schemas.microsoft.com/office/drawing/2014/main" id="{F690A406-5A8C-4D20-8761-E24559BBACF9}"/>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685800">
              <a:defRPr/>
            </a:pPr>
            <a:fld id="{B8E1065F-17AF-4887-ABAC-F14E886B0A4E}" type="slidenum">
              <a:rPr lang="en-ZA" smtClean="0"/>
              <a:pPr algn="r" defTabSz="685800">
                <a:defRPr/>
              </a:pPr>
              <a:t>8</a:t>
            </a:fld>
            <a:endParaRPr lang="en-ZA" sz="750">
              <a:solidFill>
                <a:srgbClr val="83725B"/>
              </a:solidFill>
            </a:endParaRPr>
          </a:p>
        </p:txBody>
      </p:sp>
      <p:sp>
        <p:nvSpPr>
          <p:cNvPr id="6" name="TextBox 5">
            <a:extLst>
              <a:ext uri="{FF2B5EF4-FFF2-40B4-BE49-F238E27FC236}">
                <a16:creationId xmlns:a16="http://schemas.microsoft.com/office/drawing/2014/main" id="{7FCB6DE3-0567-4334-84A6-19BA0AD98171}"/>
              </a:ext>
            </a:extLst>
          </p:cNvPr>
          <p:cNvSpPr txBox="1"/>
          <p:nvPr/>
        </p:nvSpPr>
        <p:spPr>
          <a:xfrm>
            <a:off x="3696135" y="1439412"/>
            <a:ext cx="2301170" cy="715581"/>
          </a:xfrm>
          <a:prstGeom prst="rect">
            <a:avLst/>
          </a:prstGeom>
          <a:solidFill>
            <a:schemeClr val="accent1"/>
          </a:solidFill>
        </p:spPr>
        <p:txBody>
          <a:bodyPr wrap="square" rtlCol="0">
            <a:spAutoFit/>
          </a:bodyPr>
          <a:lstStyle/>
          <a:p>
            <a:pPr defTabSz="685718" fontAlgn="auto">
              <a:spcBef>
                <a:spcPts val="0"/>
              </a:spcBef>
              <a:spcAft>
                <a:spcPts val="0"/>
              </a:spcAft>
              <a:defRPr/>
            </a:pPr>
            <a:r>
              <a:rPr lang="en-US" sz="1350" dirty="0">
                <a:solidFill>
                  <a:prstClr val="white"/>
                </a:solidFill>
                <a:latin typeface="Arial"/>
                <a:cs typeface="Arial"/>
              </a:rPr>
              <a:t>What are the demand options available to alleviate supply constraint?</a:t>
            </a:r>
            <a:endParaRPr lang="en-ZA" sz="1350" dirty="0">
              <a:solidFill>
                <a:prstClr val="white"/>
              </a:solidFill>
              <a:latin typeface="Arial"/>
              <a:cs typeface="Arial"/>
            </a:endParaRPr>
          </a:p>
        </p:txBody>
      </p:sp>
      <p:sp>
        <p:nvSpPr>
          <p:cNvPr id="7" name="Dodecagon 6">
            <a:extLst>
              <a:ext uri="{FF2B5EF4-FFF2-40B4-BE49-F238E27FC236}">
                <a16:creationId xmlns:a16="http://schemas.microsoft.com/office/drawing/2014/main" id="{B1DE4F30-87B9-4033-B7E8-FE1E998E34ED}"/>
              </a:ext>
            </a:extLst>
          </p:cNvPr>
          <p:cNvSpPr/>
          <p:nvPr/>
        </p:nvSpPr>
        <p:spPr>
          <a:xfrm>
            <a:off x="3428312" y="1591357"/>
            <a:ext cx="271048" cy="258893"/>
          </a:xfrm>
          <a:prstGeom prst="dodecagon">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900" b="1">
                <a:solidFill>
                  <a:srgbClr val="FFFFFF"/>
                </a:solidFill>
                <a:latin typeface="Arial"/>
                <a:cs typeface="Arial"/>
              </a:rPr>
              <a:t>1</a:t>
            </a:r>
            <a:endParaRPr lang="en-ZA" sz="900" b="1">
              <a:solidFill>
                <a:srgbClr val="FFFFFF"/>
              </a:solidFill>
              <a:latin typeface="Arial"/>
              <a:cs typeface="Arial"/>
            </a:endParaRPr>
          </a:p>
        </p:txBody>
      </p:sp>
      <p:sp>
        <p:nvSpPr>
          <p:cNvPr id="8" name="TextBox 7">
            <a:extLst>
              <a:ext uri="{FF2B5EF4-FFF2-40B4-BE49-F238E27FC236}">
                <a16:creationId xmlns:a16="http://schemas.microsoft.com/office/drawing/2014/main" id="{F0594D85-7991-406D-BEE3-CFE617775C05}"/>
              </a:ext>
            </a:extLst>
          </p:cNvPr>
          <p:cNvSpPr txBox="1"/>
          <p:nvPr/>
        </p:nvSpPr>
        <p:spPr>
          <a:xfrm>
            <a:off x="115876" y="2243454"/>
            <a:ext cx="2821016" cy="715581"/>
          </a:xfrm>
          <a:prstGeom prst="rect">
            <a:avLst/>
          </a:prstGeom>
          <a:solidFill>
            <a:schemeClr val="accent4">
              <a:lumMod val="75000"/>
            </a:schemeClr>
          </a:solidFill>
        </p:spPr>
        <p:txBody>
          <a:bodyPr wrap="square" rtlCol="0">
            <a:spAutoFit/>
          </a:bodyPr>
          <a:lstStyle>
            <a:defPPr>
              <a:defRPr lang="en-US"/>
            </a:defPPr>
            <a:lvl1pPr marR="0" lvl="0" indent="0" defTabSz="914290" fontAlgn="auto">
              <a:lnSpc>
                <a:spcPct val="100000"/>
              </a:lnSpc>
              <a:spcBef>
                <a:spcPts val="0"/>
              </a:spcBef>
              <a:spcAft>
                <a:spcPts val="0"/>
              </a:spcAft>
              <a:buClrTx/>
              <a:buSzTx/>
              <a:buFontTx/>
              <a:buNone/>
              <a:tabLst/>
              <a:defRPr kumimoji="0" sz="1600" u="none" strike="noStrike" cap="none" spc="0" normalizeH="0" baseline="0">
                <a:ln>
                  <a:noFill/>
                </a:ln>
                <a:solidFill>
                  <a:srgbClr val="FFFFFF"/>
                </a:solidFill>
                <a:effectLst/>
                <a:uLnTx/>
                <a:uFillTx/>
                <a:latin typeface="Arial"/>
                <a:cs typeface="Arial"/>
              </a:defRPr>
            </a:lvl1pPr>
          </a:lstStyle>
          <a:p>
            <a:pPr defTabSz="685718">
              <a:defRPr/>
            </a:pPr>
            <a:r>
              <a:rPr lang="en-US" sz="1350" dirty="0"/>
              <a:t>The unavailability of generation capacity to meet customer demand leading to loadshedding</a:t>
            </a:r>
            <a:endParaRPr lang="en-ZA" sz="1350" dirty="0"/>
          </a:p>
        </p:txBody>
      </p:sp>
      <p:sp>
        <p:nvSpPr>
          <p:cNvPr id="9" name="TextBox 8">
            <a:extLst>
              <a:ext uri="{FF2B5EF4-FFF2-40B4-BE49-F238E27FC236}">
                <a16:creationId xmlns:a16="http://schemas.microsoft.com/office/drawing/2014/main" id="{4E8B9247-3F83-4866-9B69-4508A321689C}"/>
              </a:ext>
            </a:extLst>
          </p:cNvPr>
          <p:cNvSpPr txBox="1"/>
          <p:nvPr/>
        </p:nvSpPr>
        <p:spPr>
          <a:xfrm>
            <a:off x="3696135" y="2879397"/>
            <a:ext cx="2293949" cy="715581"/>
          </a:xfrm>
          <a:prstGeom prst="rect">
            <a:avLst/>
          </a:prstGeom>
          <a:solidFill>
            <a:schemeClr val="accent1"/>
          </a:solidFill>
        </p:spPr>
        <p:txBody>
          <a:bodyPr wrap="square" rtlCol="0">
            <a:spAutoFit/>
          </a:bodyPr>
          <a:lstStyle>
            <a:defPPr>
              <a:defRPr lang="en-US"/>
            </a:defPPr>
            <a:lvl1pPr marR="0" lvl="0" indent="0" defTabSz="914290" fontAlgn="auto">
              <a:lnSpc>
                <a:spcPct val="100000"/>
              </a:lnSpc>
              <a:spcBef>
                <a:spcPts val="0"/>
              </a:spcBef>
              <a:spcAft>
                <a:spcPts val="0"/>
              </a:spcAft>
              <a:buClrTx/>
              <a:buSzTx/>
              <a:buFontTx/>
              <a:buNone/>
              <a:tabLst/>
              <a:defRPr kumimoji="0" b="0" i="0" u="none" strike="noStrike" cap="none" spc="0" normalizeH="0" baseline="0">
                <a:ln>
                  <a:noFill/>
                </a:ln>
                <a:solidFill>
                  <a:srgbClr val="003896"/>
                </a:solidFill>
                <a:effectLst/>
                <a:uLnTx/>
                <a:uFillTx/>
                <a:latin typeface="Arial"/>
                <a:cs typeface="Arial"/>
              </a:defRPr>
            </a:lvl1pPr>
          </a:lstStyle>
          <a:p>
            <a:pPr defTabSz="685718">
              <a:defRPr/>
            </a:pPr>
            <a:r>
              <a:rPr lang="en-US" sz="1350" dirty="0">
                <a:solidFill>
                  <a:prstClr val="white"/>
                </a:solidFill>
              </a:rPr>
              <a:t>How do we implement Loadshedding with minimal economic impact?</a:t>
            </a:r>
            <a:endParaRPr lang="en-ZA" sz="1350" dirty="0">
              <a:solidFill>
                <a:prstClr val="white"/>
              </a:solidFill>
            </a:endParaRPr>
          </a:p>
        </p:txBody>
      </p:sp>
      <p:sp>
        <p:nvSpPr>
          <p:cNvPr id="10" name="Dodecagon 9">
            <a:extLst>
              <a:ext uri="{FF2B5EF4-FFF2-40B4-BE49-F238E27FC236}">
                <a16:creationId xmlns:a16="http://schemas.microsoft.com/office/drawing/2014/main" id="{E8E58D0C-D055-4FBE-80D6-DF74C76EC4F3}"/>
              </a:ext>
            </a:extLst>
          </p:cNvPr>
          <p:cNvSpPr/>
          <p:nvPr/>
        </p:nvSpPr>
        <p:spPr>
          <a:xfrm>
            <a:off x="3435505" y="3072316"/>
            <a:ext cx="271048" cy="258893"/>
          </a:xfrm>
          <a:prstGeom prst="dodecagon">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900" b="1">
                <a:solidFill>
                  <a:srgbClr val="FFFFFF"/>
                </a:solidFill>
                <a:latin typeface="Arial"/>
                <a:cs typeface="Arial"/>
              </a:rPr>
              <a:t>2</a:t>
            </a:r>
            <a:endParaRPr lang="en-ZA" sz="900" b="1">
              <a:solidFill>
                <a:srgbClr val="FFFFFF"/>
              </a:solidFill>
              <a:latin typeface="Arial"/>
              <a:cs typeface="Arial"/>
            </a:endParaRPr>
          </a:p>
        </p:txBody>
      </p:sp>
      <p:sp>
        <p:nvSpPr>
          <p:cNvPr id="11" name="TextBox 10">
            <a:extLst>
              <a:ext uri="{FF2B5EF4-FFF2-40B4-BE49-F238E27FC236}">
                <a16:creationId xmlns:a16="http://schemas.microsoft.com/office/drawing/2014/main" id="{FA51035F-588F-4A23-8828-C841072AA27E}"/>
              </a:ext>
            </a:extLst>
          </p:cNvPr>
          <p:cNvSpPr txBox="1"/>
          <p:nvPr/>
        </p:nvSpPr>
        <p:spPr>
          <a:xfrm>
            <a:off x="3696135" y="4353271"/>
            <a:ext cx="2293949" cy="507831"/>
          </a:xfrm>
          <a:prstGeom prst="rect">
            <a:avLst/>
          </a:prstGeom>
          <a:solidFill>
            <a:schemeClr val="accent1"/>
          </a:solidFill>
        </p:spPr>
        <p:txBody>
          <a:bodyPr wrap="square" rtlCol="0">
            <a:spAutoFit/>
          </a:bodyPr>
          <a:lstStyle>
            <a:defPPr>
              <a:defRPr lang="en-US"/>
            </a:defPPr>
            <a:lvl1pPr marR="0" lvl="0" indent="0" defTabSz="914290" fontAlgn="auto">
              <a:lnSpc>
                <a:spcPct val="100000"/>
              </a:lnSpc>
              <a:spcBef>
                <a:spcPts val="0"/>
              </a:spcBef>
              <a:spcAft>
                <a:spcPts val="0"/>
              </a:spcAft>
              <a:buClrTx/>
              <a:buSzTx/>
              <a:buFontTx/>
              <a:buNone/>
              <a:tabLst/>
              <a:defRPr kumimoji="0" b="0" i="0" u="none" strike="noStrike" cap="none" spc="0" normalizeH="0" baseline="0">
                <a:ln>
                  <a:noFill/>
                </a:ln>
                <a:solidFill>
                  <a:srgbClr val="003896"/>
                </a:solidFill>
                <a:effectLst/>
                <a:uLnTx/>
                <a:uFillTx/>
                <a:latin typeface="Arial"/>
                <a:cs typeface="Arial"/>
              </a:defRPr>
            </a:lvl1pPr>
          </a:lstStyle>
          <a:p>
            <a:pPr defTabSz="685718">
              <a:defRPr/>
            </a:pPr>
            <a:r>
              <a:rPr lang="en-US" sz="1350" dirty="0">
                <a:solidFill>
                  <a:prstClr val="white"/>
                </a:solidFill>
              </a:rPr>
              <a:t>How do we communicate to public and stakeholders?</a:t>
            </a:r>
            <a:endParaRPr lang="en-ZA" sz="1350" dirty="0">
              <a:solidFill>
                <a:prstClr val="white"/>
              </a:solidFill>
            </a:endParaRPr>
          </a:p>
        </p:txBody>
      </p:sp>
      <p:sp>
        <p:nvSpPr>
          <p:cNvPr id="12" name="Dodecagon 11">
            <a:extLst>
              <a:ext uri="{FF2B5EF4-FFF2-40B4-BE49-F238E27FC236}">
                <a16:creationId xmlns:a16="http://schemas.microsoft.com/office/drawing/2014/main" id="{9C1ED2F4-3D38-4DA8-80F6-EC7F3C5AE76B}"/>
              </a:ext>
            </a:extLst>
          </p:cNvPr>
          <p:cNvSpPr/>
          <p:nvPr/>
        </p:nvSpPr>
        <p:spPr>
          <a:xfrm>
            <a:off x="3428311" y="4522543"/>
            <a:ext cx="271048" cy="258893"/>
          </a:xfrm>
          <a:prstGeom prst="dodecagon">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900" b="1">
                <a:solidFill>
                  <a:srgbClr val="FFFFFF"/>
                </a:solidFill>
                <a:latin typeface="Arial"/>
                <a:cs typeface="Arial"/>
              </a:rPr>
              <a:t>3</a:t>
            </a:r>
            <a:endParaRPr lang="en-ZA" sz="900" b="1">
              <a:solidFill>
                <a:srgbClr val="FFFFFF"/>
              </a:solidFill>
              <a:latin typeface="Arial"/>
              <a:cs typeface="Arial"/>
            </a:endParaRPr>
          </a:p>
        </p:txBody>
      </p:sp>
      <p:sp>
        <p:nvSpPr>
          <p:cNvPr id="13" name="TextBox 12">
            <a:extLst>
              <a:ext uri="{FF2B5EF4-FFF2-40B4-BE49-F238E27FC236}">
                <a16:creationId xmlns:a16="http://schemas.microsoft.com/office/drawing/2014/main" id="{CF4CCD36-D018-499D-BECA-B0EEAC0E0233}"/>
              </a:ext>
            </a:extLst>
          </p:cNvPr>
          <p:cNvSpPr txBox="1"/>
          <p:nvPr/>
        </p:nvSpPr>
        <p:spPr>
          <a:xfrm>
            <a:off x="3696135" y="2131828"/>
            <a:ext cx="2301170" cy="415498"/>
          </a:xfrm>
          <a:prstGeom prst="rect">
            <a:avLst/>
          </a:prstGeom>
          <a:solidFill>
            <a:schemeClr val="accent4">
              <a:lumMod val="75000"/>
            </a:schemeClr>
          </a:solidFill>
        </p:spPr>
        <p:txBody>
          <a:bodyPr wrap="square" rtlCol="0">
            <a:spAutoFit/>
          </a:bodyPr>
          <a:lstStyle/>
          <a:p>
            <a:pPr marL="335756" indent="-335756" defTabSz="685718" fontAlgn="auto">
              <a:spcBef>
                <a:spcPts val="0"/>
              </a:spcBef>
              <a:spcAft>
                <a:spcPts val="0"/>
              </a:spcAft>
              <a:defRPr/>
            </a:pPr>
            <a:r>
              <a:rPr lang="en-US" sz="1050" u="sng" dirty="0">
                <a:solidFill>
                  <a:srgbClr val="FFFFFF"/>
                </a:solidFill>
                <a:latin typeface="Arial"/>
                <a:cs typeface="Arial"/>
              </a:rPr>
              <a:t>Aim</a:t>
            </a:r>
            <a:r>
              <a:rPr lang="en-US" sz="1050" dirty="0">
                <a:solidFill>
                  <a:srgbClr val="FFFFFF"/>
                </a:solidFill>
                <a:latin typeface="Arial"/>
                <a:cs typeface="Arial"/>
              </a:rPr>
              <a:t>: Optimize the </a:t>
            </a:r>
            <a:r>
              <a:rPr lang="en-US" sz="1050" dirty="0">
                <a:solidFill>
                  <a:srgbClr val="FFFFFF"/>
                </a:solidFill>
                <a:latin typeface="Arial" panose="020B0604020202020204" pitchFamily="34" charset="0"/>
                <a:cs typeface="Arial" panose="020B0604020202020204" pitchFamily="34" charset="0"/>
              </a:rPr>
              <a:t>Demand Management Options</a:t>
            </a:r>
            <a:endParaRPr lang="en-ZA" sz="1050" dirty="0">
              <a:solidFill>
                <a:srgbClr val="FFFFFF"/>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C28D3EDE-DEE6-44D6-B991-F113626DEE98}"/>
              </a:ext>
            </a:extLst>
          </p:cNvPr>
          <p:cNvSpPr txBox="1"/>
          <p:nvPr/>
        </p:nvSpPr>
        <p:spPr>
          <a:xfrm>
            <a:off x="3700504" y="3571027"/>
            <a:ext cx="2289563" cy="415498"/>
          </a:xfrm>
          <a:prstGeom prst="rect">
            <a:avLst/>
          </a:prstGeom>
          <a:solidFill>
            <a:schemeClr val="accent4">
              <a:lumMod val="75000"/>
            </a:schemeClr>
          </a:solidFill>
        </p:spPr>
        <p:txBody>
          <a:bodyPr wrap="square" rtlCol="0">
            <a:spAutoFit/>
          </a:bodyPr>
          <a:lstStyle>
            <a:defPPr>
              <a:defRPr lang="en-US"/>
            </a:defPPr>
            <a:lvl1pPr marR="0" lvl="0" indent="0" defTabSz="914290" fontAlgn="auto">
              <a:lnSpc>
                <a:spcPct val="100000"/>
              </a:lnSpc>
              <a:spcBef>
                <a:spcPts val="0"/>
              </a:spcBef>
              <a:spcAft>
                <a:spcPts val="0"/>
              </a:spcAft>
              <a:buClrTx/>
              <a:buSzTx/>
              <a:buFontTx/>
              <a:buNone/>
              <a:tabLst/>
              <a:defRPr kumimoji="0" sz="1400" u="sng" strike="noStrike" cap="none" spc="0" normalizeH="0" baseline="0">
                <a:ln>
                  <a:noFill/>
                </a:ln>
                <a:solidFill>
                  <a:srgbClr val="FFFFFF"/>
                </a:solidFill>
                <a:effectLst/>
                <a:uLnTx/>
                <a:uFillTx/>
                <a:latin typeface="Arial"/>
                <a:cs typeface="Arial"/>
              </a:defRPr>
            </a:lvl1pPr>
          </a:lstStyle>
          <a:p>
            <a:pPr marL="335756" indent="-335756" defTabSz="685718">
              <a:defRPr/>
            </a:pPr>
            <a:r>
              <a:rPr lang="en-US" sz="1050" dirty="0"/>
              <a:t>Aim</a:t>
            </a:r>
            <a:r>
              <a:rPr lang="en-US" sz="1050" u="none" dirty="0"/>
              <a:t>: Maintain spirit and principles of the NRS048-9?</a:t>
            </a:r>
            <a:endParaRPr lang="en-ZA" sz="1050" u="none" dirty="0"/>
          </a:p>
        </p:txBody>
      </p:sp>
      <p:sp>
        <p:nvSpPr>
          <p:cNvPr id="15" name="TextBox 14">
            <a:extLst>
              <a:ext uri="{FF2B5EF4-FFF2-40B4-BE49-F238E27FC236}">
                <a16:creationId xmlns:a16="http://schemas.microsoft.com/office/drawing/2014/main" id="{EC6B516A-694E-4F04-B911-708C56F7A0C0}"/>
              </a:ext>
            </a:extLst>
          </p:cNvPr>
          <p:cNvSpPr txBox="1"/>
          <p:nvPr/>
        </p:nvSpPr>
        <p:spPr>
          <a:xfrm>
            <a:off x="3700504" y="4839819"/>
            <a:ext cx="2289563" cy="577081"/>
          </a:xfrm>
          <a:prstGeom prst="rect">
            <a:avLst/>
          </a:prstGeom>
          <a:solidFill>
            <a:schemeClr val="accent4">
              <a:lumMod val="75000"/>
            </a:schemeClr>
          </a:solidFill>
        </p:spPr>
        <p:txBody>
          <a:bodyPr wrap="square" rtlCol="0">
            <a:spAutoFit/>
          </a:bodyPr>
          <a:lstStyle>
            <a:defPPr>
              <a:defRPr lang="en-US"/>
            </a:defPPr>
            <a:lvl1pPr marR="0" lvl="0" indent="0" defTabSz="914290" fontAlgn="auto">
              <a:lnSpc>
                <a:spcPct val="100000"/>
              </a:lnSpc>
              <a:spcBef>
                <a:spcPts val="0"/>
              </a:spcBef>
              <a:spcAft>
                <a:spcPts val="0"/>
              </a:spcAft>
              <a:buClrTx/>
              <a:buSzTx/>
              <a:buFontTx/>
              <a:buNone/>
              <a:tabLst/>
              <a:defRPr kumimoji="0" sz="1400" u="sng" strike="noStrike" cap="none" spc="0" normalizeH="0" baseline="0">
                <a:ln>
                  <a:noFill/>
                </a:ln>
                <a:solidFill>
                  <a:srgbClr val="FFFFFF"/>
                </a:solidFill>
                <a:effectLst/>
                <a:uLnTx/>
                <a:uFillTx/>
                <a:latin typeface="Arial"/>
                <a:cs typeface="Arial"/>
              </a:defRPr>
            </a:lvl1pPr>
          </a:lstStyle>
          <a:p>
            <a:pPr marL="335756" indent="-335756" defTabSz="685718">
              <a:defRPr/>
            </a:pPr>
            <a:r>
              <a:rPr lang="en-US" sz="1050"/>
              <a:t>Aim</a:t>
            </a:r>
            <a:r>
              <a:rPr lang="en-US" sz="1050" u="none"/>
              <a:t>: To provide transparency and support customers to achieve mutual benefit</a:t>
            </a:r>
            <a:endParaRPr lang="en-ZA" sz="1050" u="none"/>
          </a:p>
        </p:txBody>
      </p:sp>
      <p:cxnSp>
        <p:nvCxnSpPr>
          <p:cNvPr id="16" name="Elbow Connector 19">
            <a:extLst>
              <a:ext uri="{FF2B5EF4-FFF2-40B4-BE49-F238E27FC236}">
                <a16:creationId xmlns:a16="http://schemas.microsoft.com/office/drawing/2014/main" id="{BD38B2D7-EC7D-4AD8-B019-E4FA1B5720F8}"/>
              </a:ext>
            </a:extLst>
          </p:cNvPr>
          <p:cNvCxnSpPr>
            <a:stCxn id="8" idx="3"/>
            <a:endCxn id="7" idx="7"/>
          </p:cNvCxnSpPr>
          <p:nvPr/>
        </p:nvCxnSpPr>
        <p:spPr>
          <a:xfrm flipV="1">
            <a:off x="2936892" y="1755490"/>
            <a:ext cx="491420" cy="845755"/>
          </a:xfrm>
          <a:prstGeom prst="bentConnector3">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17" name="Elbow Connector 21">
            <a:extLst>
              <a:ext uri="{FF2B5EF4-FFF2-40B4-BE49-F238E27FC236}">
                <a16:creationId xmlns:a16="http://schemas.microsoft.com/office/drawing/2014/main" id="{65E0C149-BB31-4E9F-82F0-1F14357C7BB8}"/>
              </a:ext>
            </a:extLst>
          </p:cNvPr>
          <p:cNvCxnSpPr>
            <a:stCxn id="8" idx="3"/>
            <a:endCxn id="10" idx="7"/>
          </p:cNvCxnSpPr>
          <p:nvPr/>
        </p:nvCxnSpPr>
        <p:spPr>
          <a:xfrm>
            <a:off x="2936892" y="2601245"/>
            <a:ext cx="498613" cy="635204"/>
          </a:xfrm>
          <a:prstGeom prst="bentConnector3">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18" name="Elbow Connector 23">
            <a:extLst>
              <a:ext uri="{FF2B5EF4-FFF2-40B4-BE49-F238E27FC236}">
                <a16:creationId xmlns:a16="http://schemas.microsoft.com/office/drawing/2014/main" id="{0C298F1D-716D-4DE3-8246-E424AD5205B7}"/>
              </a:ext>
            </a:extLst>
          </p:cNvPr>
          <p:cNvCxnSpPr>
            <a:stCxn id="8" idx="3"/>
            <a:endCxn id="12" idx="7"/>
          </p:cNvCxnSpPr>
          <p:nvPr/>
        </p:nvCxnSpPr>
        <p:spPr>
          <a:xfrm>
            <a:off x="2936892" y="2601245"/>
            <a:ext cx="491419" cy="2085431"/>
          </a:xfrm>
          <a:prstGeom prst="bentConnector3">
            <a:avLst/>
          </a:prstGeom>
          <a:ln>
            <a:tailEnd type="triangle"/>
          </a:ln>
        </p:spPr>
        <p:style>
          <a:lnRef idx="2">
            <a:schemeClr val="accent4"/>
          </a:lnRef>
          <a:fillRef idx="0">
            <a:schemeClr val="accent4"/>
          </a:fillRef>
          <a:effectRef idx="1">
            <a:schemeClr val="accent4"/>
          </a:effectRef>
          <a:fontRef idx="minor">
            <a:schemeClr val="tx1"/>
          </a:fontRef>
        </p:style>
      </p:cxnSp>
      <p:grpSp>
        <p:nvGrpSpPr>
          <p:cNvPr id="19" name="Group 18">
            <a:extLst>
              <a:ext uri="{FF2B5EF4-FFF2-40B4-BE49-F238E27FC236}">
                <a16:creationId xmlns:a16="http://schemas.microsoft.com/office/drawing/2014/main" id="{2081CEF0-91A3-4FF6-8F58-DA273B7238CB}"/>
              </a:ext>
            </a:extLst>
          </p:cNvPr>
          <p:cNvGrpSpPr/>
          <p:nvPr/>
        </p:nvGrpSpPr>
        <p:grpSpPr>
          <a:xfrm>
            <a:off x="9252" y="4580940"/>
            <a:ext cx="3067061" cy="651576"/>
            <a:chOff x="238661" y="6327345"/>
            <a:chExt cx="4073606" cy="906039"/>
          </a:xfrm>
        </p:grpSpPr>
        <p:sp>
          <p:nvSpPr>
            <p:cNvPr id="20" name="TextBox 19">
              <a:extLst>
                <a:ext uri="{FF2B5EF4-FFF2-40B4-BE49-F238E27FC236}">
                  <a16:creationId xmlns:a16="http://schemas.microsoft.com/office/drawing/2014/main" id="{B29B0010-C69D-4559-80FF-67ABE9629E21}"/>
                </a:ext>
              </a:extLst>
            </p:cNvPr>
            <p:cNvSpPr txBox="1"/>
            <p:nvPr/>
          </p:nvSpPr>
          <p:spPr>
            <a:xfrm>
              <a:off x="595503" y="6334638"/>
              <a:ext cx="3716764" cy="898746"/>
            </a:xfrm>
            <a:prstGeom prst="rect">
              <a:avLst/>
            </a:prstGeom>
            <a:solidFill>
              <a:schemeClr val="accent4">
                <a:lumMod val="75000"/>
              </a:schemeClr>
            </a:solidFill>
          </p:spPr>
          <p:txBody>
            <a:bodyPr wrap="square" rtlCol="0">
              <a:spAutoFit/>
            </a:bodyPr>
            <a:lstStyle>
              <a:defPPr>
                <a:defRPr lang="en-US"/>
              </a:defPPr>
              <a:lvl1pPr marL="447675" marR="0" lvl="0" indent="-447675" defTabSz="914290" fontAlgn="auto">
                <a:lnSpc>
                  <a:spcPct val="100000"/>
                </a:lnSpc>
                <a:spcBef>
                  <a:spcPts val="0"/>
                </a:spcBef>
                <a:spcAft>
                  <a:spcPts val="0"/>
                </a:spcAft>
                <a:buClrTx/>
                <a:buSzTx/>
                <a:buFontTx/>
                <a:buNone/>
                <a:tabLst/>
                <a:defRPr kumimoji="0" sz="1400" u="sng" strike="noStrike" cap="none" spc="0" normalizeH="0" baseline="0">
                  <a:ln>
                    <a:noFill/>
                  </a:ln>
                  <a:solidFill>
                    <a:srgbClr val="FFFFFF"/>
                  </a:solidFill>
                  <a:effectLst/>
                  <a:uLnTx/>
                  <a:uFillTx/>
                  <a:latin typeface="Arial"/>
                  <a:cs typeface="Aria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defTabSz="685718">
                <a:defRPr/>
              </a:pPr>
              <a:r>
                <a:rPr lang="en-US" sz="1200" u="none" dirty="0"/>
                <a:t>Distributors to explore new ways to support the supply and demand </a:t>
              </a:r>
              <a:r>
                <a:rPr lang="en-US" sz="1200" u="none" dirty="0" err="1"/>
                <a:t>optimisation</a:t>
              </a:r>
              <a:endParaRPr lang="en-ZA" sz="1200" u="none" dirty="0"/>
            </a:p>
          </p:txBody>
        </p:sp>
        <p:sp>
          <p:nvSpPr>
            <p:cNvPr id="21" name="TextBox 20">
              <a:extLst>
                <a:ext uri="{FF2B5EF4-FFF2-40B4-BE49-F238E27FC236}">
                  <a16:creationId xmlns:a16="http://schemas.microsoft.com/office/drawing/2014/main" id="{E23AE2D4-F039-4A34-B1DA-AE0F491144AA}"/>
                </a:ext>
              </a:extLst>
            </p:cNvPr>
            <p:cNvSpPr txBox="1"/>
            <p:nvPr/>
          </p:nvSpPr>
          <p:spPr>
            <a:xfrm rot="16200000">
              <a:off x="-26761" y="6592767"/>
              <a:ext cx="898747" cy="367904"/>
            </a:xfrm>
            <a:prstGeom prst="rect">
              <a:avLst/>
            </a:prstGeom>
            <a:solidFill>
              <a:schemeClr val="accent1"/>
            </a:solidFill>
          </p:spPr>
          <p:txBody>
            <a:bodyPr wrap="square" rtlCol="0">
              <a:spAutoFit/>
            </a:bodyPr>
            <a:lstStyle/>
            <a:p>
              <a:pPr algn="ctr" defTabSz="685718" fontAlgn="auto">
                <a:spcBef>
                  <a:spcPts val="0"/>
                </a:spcBef>
                <a:spcAft>
                  <a:spcPts val="0"/>
                </a:spcAft>
                <a:defRPr/>
              </a:pPr>
              <a:r>
                <a:rPr lang="en-US" sz="1200" b="1" dirty="0">
                  <a:solidFill>
                    <a:schemeClr val="bg2">
                      <a:lumMod val="10000"/>
                    </a:schemeClr>
                  </a:solidFill>
                  <a:latin typeface="Arial"/>
                  <a:cs typeface="Arial"/>
                </a:rPr>
                <a:t>GOAL</a:t>
              </a:r>
              <a:endParaRPr lang="en-ZA" sz="1200" b="1" dirty="0">
                <a:solidFill>
                  <a:schemeClr val="bg2">
                    <a:lumMod val="10000"/>
                  </a:schemeClr>
                </a:solidFill>
                <a:latin typeface="Arial"/>
                <a:cs typeface="Arial"/>
              </a:endParaRPr>
            </a:p>
          </p:txBody>
        </p:sp>
      </p:grpSp>
      <p:sp>
        <p:nvSpPr>
          <p:cNvPr id="22" name="Rectangle 21">
            <a:extLst>
              <a:ext uri="{FF2B5EF4-FFF2-40B4-BE49-F238E27FC236}">
                <a16:creationId xmlns:a16="http://schemas.microsoft.com/office/drawing/2014/main" id="{F2F55606-61F7-46E3-A6EF-88BA428292AE}"/>
              </a:ext>
            </a:extLst>
          </p:cNvPr>
          <p:cNvSpPr/>
          <p:nvPr/>
        </p:nvSpPr>
        <p:spPr>
          <a:xfrm>
            <a:off x="422554" y="1868524"/>
            <a:ext cx="2205281" cy="300082"/>
          </a:xfrm>
          <a:prstGeom prst="rect">
            <a:avLst/>
          </a:prstGeom>
          <a:ln>
            <a:solidFill>
              <a:schemeClr val="accent1"/>
            </a:solidFill>
          </a:ln>
        </p:spPr>
        <p:txBody>
          <a:bodyPr wrap="square">
            <a:spAutoFit/>
          </a:bodyPr>
          <a:lstStyle/>
          <a:p>
            <a:pPr defTabSz="685800" fontAlgn="auto">
              <a:spcBef>
                <a:spcPts val="0"/>
              </a:spcBef>
              <a:spcAft>
                <a:spcPts val="0"/>
              </a:spcAft>
              <a:defRPr/>
            </a:pPr>
            <a:r>
              <a:rPr lang="en-ZA" sz="1350" dirty="0">
                <a:solidFill>
                  <a:prstClr val="black"/>
                </a:solidFill>
                <a:latin typeface="Calibri" panose="020F0502020204030204"/>
                <a:cs typeface="+mn-cs"/>
              </a:rPr>
              <a:t>Country Problem Statement</a:t>
            </a:r>
          </a:p>
        </p:txBody>
      </p:sp>
      <p:pic>
        <p:nvPicPr>
          <p:cNvPr id="23" name="Picture 22">
            <a:extLst>
              <a:ext uri="{FF2B5EF4-FFF2-40B4-BE49-F238E27FC236}">
                <a16:creationId xmlns:a16="http://schemas.microsoft.com/office/drawing/2014/main" id="{7DB9AF3A-C375-4307-8A47-07619A09C6A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6970" y="3065430"/>
            <a:ext cx="2427203" cy="1391850"/>
          </a:xfrm>
          <a:prstGeom prst="rect">
            <a:avLst/>
          </a:prstGeom>
        </p:spPr>
      </p:pic>
      <p:pic>
        <p:nvPicPr>
          <p:cNvPr id="25" name="Picture 24">
            <a:extLst>
              <a:ext uri="{FF2B5EF4-FFF2-40B4-BE49-F238E27FC236}">
                <a16:creationId xmlns:a16="http://schemas.microsoft.com/office/drawing/2014/main" id="{CB645A1F-AF2C-4B89-AD4F-7B810BCABB9A}"/>
              </a:ext>
            </a:extLst>
          </p:cNvPr>
          <p:cNvPicPr>
            <a:picLocks noChangeAspect="1"/>
          </p:cNvPicPr>
          <p:nvPr/>
        </p:nvPicPr>
        <p:blipFill>
          <a:blip r:embed="rId3"/>
          <a:stretch>
            <a:fillRect/>
          </a:stretch>
        </p:blipFill>
        <p:spPr>
          <a:xfrm>
            <a:off x="6224227" y="1409083"/>
            <a:ext cx="2787743" cy="2138025"/>
          </a:xfrm>
          <a:prstGeom prst="rect">
            <a:avLst/>
          </a:prstGeom>
        </p:spPr>
      </p:pic>
      <p:sp>
        <p:nvSpPr>
          <p:cNvPr id="3" name="Rectangle 2">
            <a:extLst>
              <a:ext uri="{FF2B5EF4-FFF2-40B4-BE49-F238E27FC236}">
                <a16:creationId xmlns:a16="http://schemas.microsoft.com/office/drawing/2014/main" id="{E8C4B9BA-B07F-402B-91B1-5F14ADE4EAD6}"/>
              </a:ext>
            </a:extLst>
          </p:cNvPr>
          <p:cNvSpPr/>
          <p:nvPr/>
        </p:nvSpPr>
        <p:spPr>
          <a:xfrm>
            <a:off x="6202306" y="1383506"/>
            <a:ext cx="1081357" cy="2186072"/>
          </a:xfrm>
          <a:prstGeom prst="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ZA" sz="1350">
              <a:solidFill>
                <a:prstClr val="white"/>
              </a:solidFill>
              <a:latin typeface="Calibri" panose="020F0502020204030204"/>
            </a:endParaRPr>
          </a:p>
        </p:txBody>
      </p:sp>
      <p:pic>
        <p:nvPicPr>
          <p:cNvPr id="26" name="Picture 25">
            <a:extLst>
              <a:ext uri="{FF2B5EF4-FFF2-40B4-BE49-F238E27FC236}">
                <a16:creationId xmlns:a16="http://schemas.microsoft.com/office/drawing/2014/main" id="{A7C23806-FBA4-941C-73CD-9EA84CED6BD2}"/>
              </a:ext>
            </a:extLst>
          </p:cNvPr>
          <p:cNvPicPr>
            <a:picLocks noChangeAspect="1"/>
          </p:cNvPicPr>
          <p:nvPr/>
        </p:nvPicPr>
        <p:blipFill>
          <a:blip r:embed="rId4"/>
          <a:stretch>
            <a:fillRect/>
          </a:stretch>
        </p:blipFill>
        <p:spPr>
          <a:xfrm>
            <a:off x="6225079" y="4017589"/>
            <a:ext cx="2929870" cy="1828058"/>
          </a:xfrm>
          <a:prstGeom prst="rect">
            <a:avLst/>
          </a:prstGeom>
        </p:spPr>
      </p:pic>
    </p:spTree>
    <p:extLst>
      <p:ext uri="{BB962C8B-B14F-4D97-AF65-F5344CB8AC3E}">
        <p14:creationId xmlns:p14="http://schemas.microsoft.com/office/powerpoint/2010/main" val="2797394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Object 18" hidden="1"/>
          <p:cNvGraphicFramePr>
            <a:graphicFrameLocks noChangeAspect="1"/>
          </p:cNvGraphicFramePr>
          <p:nvPr>
            <p:custDataLst>
              <p:tags r:id="rId1"/>
            </p:custDataLst>
          </p:nvPr>
        </p:nvGraphicFramePr>
        <p:xfrm>
          <a:off x="1144192" y="858442"/>
          <a:ext cx="1190" cy="1190"/>
        </p:xfrm>
        <a:graphic>
          <a:graphicData uri="http://schemas.openxmlformats.org/presentationml/2006/ole">
            <mc:AlternateContent xmlns:mc="http://schemas.openxmlformats.org/markup-compatibility/2006">
              <mc:Choice xmlns:v="urn:schemas-microsoft-com:vml" Requires="v">
                <p:oleObj name="think-cell Slide" r:id="rId13" imgW="270" imgH="270" progId="TCLayout.ActiveDocument.1">
                  <p:embed/>
                </p:oleObj>
              </mc:Choice>
              <mc:Fallback>
                <p:oleObj name="think-cell Slide" r:id="rId13" imgW="270" imgH="270" progId="TCLayout.ActiveDocument.1">
                  <p:embed/>
                  <p:pic>
                    <p:nvPicPr>
                      <p:cNvPr id="19" name="Object 18" hidden="1"/>
                      <p:cNvPicPr/>
                      <p:nvPr/>
                    </p:nvPicPr>
                    <p:blipFill>
                      <a:blip r:embed="rId14"/>
                      <a:stretch>
                        <a:fillRect/>
                      </a:stretch>
                    </p:blipFill>
                    <p:spPr>
                      <a:xfrm>
                        <a:off x="1144192" y="858442"/>
                        <a:ext cx="1190" cy="1190"/>
                      </a:xfrm>
                      <a:prstGeom prst="rect">
                        <a:avLst/>
                      </a:prstGeom>
                    </p:spPr>
                  </p:pic>
                </p:oleObj>
              </mc:Fallback>
            </mc:AlternateContent>
          </a:graphicData>
        </a:graphic>
      </p:graphicFrame>
      <p:sp>
        <p:nvSpPr>
          <p:cNvPr id="127" name="Rectangle 5">
            <a:extLst>
              <a:ext uri="{FF2B5EF4-FFF2-40B4-BE49-F238E27FC236}">
                <a16:creationId xmlns:a16="http://schemas.microsoft.com/office/drawing/2014/main" id="{84FFDAFD-813E-43E9-9366-6C111A7C31C3}"/>
              </a:ext>
            </a:extLst>
          </p:cNvPr>
          <p:cNvSpPr>
            <a:spLocks noChangeArrowheads="1"/>
          </p:cNvSpPr>
          <p:nvPr/>
        </p:nvSpPr>
        <p:spPr bwMode="auto">
          <a:xfrm>
            <a:off x="230981" y="1812573"/>
            <a:ext cx="2440782" cy="3963394"/>
          </a:xfrm>
          <a:prstGeom prst="rect">
            <a:avLst/>
          </a:prstGeom>
          <a:solidFill>
            <a:schemeClr val="bg1"/>
          </a:solidFill>
          <a:ln w="12700">
            <a:solidFill>
              <a:schemeClr val="tx1"/>
            </a:solidFill>
            <a:miter lim="800000"/>
            <a:headEnd/>
            <a:tailEnd/>
          </a:ln>
          <a:effectLst>
            <a:outerShdw dist="35921" dir="2700000" algn="ctr" rotWithShape="0">
              <a:schemeClr val="bg2"/>
            </a:outerShdw>
          </a:effectLst>
        </p:spPr>
        <p:txBody>
          <a:bodyPr wrap="none" anchor="ctr"/>
          <a:lstStyle/>
          <a:p>
            <a:pPr defTabSz="342892">
              <a:defRPr/>
            </a:pPr>
            <a:endParaRPr lang="en-ZA" sz="1378" dirty="0">
              <a:solidFill>
                <a:srgbClr val="003896"/>
              </a:solidFill>
              <a:latin typeface="Arial"/>
              <a:ea typeface="ＭＳ Ｐゴシック"/>
              <a:cs typeface="Arial" pitchFamily="34" charset="0"/>
            </a:endParaRPr>
          </a:p>
        </p:txBody>
      </p:sp>
      <p:sp>
        <p:nvSpPr>
          <p:cNvPr id="2" name="Title 1"/>
          <p:cNvSpPr>
            <a:spLocks noGrp="1"/>
          </p:cNvSpPr>
          <p:nvPr>
            <p:ph type="title"/>
          </p:nvPr>
        </p:nvSpPr>
        <p:spPr>
          <a:xfrm>
            <a:off x="25741" y="43026"/>
            <a:ext cx="9144000" cy="880711"/>
          </a:xfrm>
        </p:spPr>
        <p:txBody>
          <a:bodyPr vert="horz">
            <a:normAutofit/>
          </a:bodyPr>
          <a:lstStyle/>
          <a:p>
            <a:r>
              <a:rPr lang="en-ZA" sz="2400" dirty="0"/>
              <a:t>NECOM WORKSTREAM 5 – </a:t>
            </a:r>
            <a:br>
              <a:rPr lang="en-ZA" sz="2400" dirty="0"/>
            </a:br>
            <a:r>
              <a:rPr lang="en-ZA" sz="2400" dirty="0"/>
              <a:t>DEMAND SIDE MAANAGEMENT</a:t>
            </a:r>
          </a:p>
        </p:txBody>
      </p:sp>
      <p:pic>
        <p:nvPicPr>
          <p:cNvPr id="121" name="Picture 120">
            <a:extLst>
              <a:ext uri="{FF2B5EF4-FFF2-40B4-BE49-F238E27FC236}">
                <a16:creationId xmlns:a16="http://schemas.microsoft.com/office/drawing/2014/main" id="{DD8E3849-223F-4076-99ED-B4FE6D8E92CF}"/>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33362" y="1819716"/>
            <a:ext cx="2438401" cy="1252078"/>
          </a:xfrm>
          <a:prstGeom prst="rect">
            <a:avLst/>
          </a:prstGeom>
        </p:spPr>
      </p:pic>
      <p:sp>
        <p:nvSpPr>
          <p:cNvPr id="128" name="Rectangle 127">
            <a:extLst>
              <a:ext uri="{FF2B5EF4-FFF2-40B4-BE49-F238E27FC236}">
                <a16:creationId xmlns:a16="http://schemas.microsoft.com/office/drawing/2014/main" id="{6F150406-2BE3-431C-AF8A-0CA67A739C74}"/>
              </a:ext>
            </a:extLst>
          </p:cNvPr>
          <p:cNvSpPr/>
          <p:nvPr/>
        </p:nvSpPr>
        <p:spPr>
          <a:xfrm>
            <a:off x="295037" y="3152237"/>
            <a:ext cx="2309813" cy="2520000"/>
          </a:xfrm>
          <a:prstGeom prst="rect">
            <a:avLst/>
          </a:prstGeom>
          <a:solidFill>
            <a:srgbClr val="FFFFFF"/>
          </a:solidFill>
          <a:ln w="25400" cap="flat" cmpd="sng" algn="ctr">
            <a:noFill/>
            <a:prstDash val="solid"/>
          </a:ln>
          <a:effectLst/>
        </p:spPr>
        <p:txBody>
          <a:bodyPr rtlCol="0" anchor="ctr"/>
          <a:lstStyle/>
          <a:p>
            <a:pPr algn="just" defTabSz="914378">
              <a:defRPr/>
            </a:pPr>
            <a:r>
              <a:rPr lang="en-ZA" sz="975" b="1" kern="0" dirty="0">
                <a:solidFill>
                  <a:prstClr val="black"/>
                </a:solidFill>
                <a:latin typeface="Arial"/>
                <a:ea typeface="ＭＳ Ｐゴシック"/>
              </a:rPr>
              <a:t>Additional measures to achieve long-term energy security and end load shedding for good:</a:t>
            </a:r>
          </a:p>
          <a:p>
            <a:pPr algn="just" defTabSz="914378">
              <a:defRPr/>
            </a:pPr>
            <a:endParaRPr lang="en-ZA" sz="975" kern="0" dirty="0">
              <a:solidFill>
                <a:prstClr val="black"/>
              </a:solidFill>
              <a:latin typeface="Arial"/>
              <a:ea typeface="ＭＳ Ｐゴシック"/>
            </a:endParaRPr>
          </a:p>
          <a:p>
            <a:pPr marL="129758" lvl="1" indent="-128571" defTabSz="667272" eaLnBrk="0" hangingPunct="0">
              <a:buClr>
                <a:srgbClr val="83725B"/>
              </a:buClr>
              <a:buSzPct val="100000"/>
              <a:buFont typeface="Wingdings" panose="05000000000000000000" pitchFamily="2" charset="2"/>
              <a:buChar char="§"/>
              <a:defRPr/>
            </a:pPr>
            <a:r>
              <a:rPr lang="en-ZA" sz="975" dirty="0">
                <a:solidFill>
                  <a:prstClr val="black"/>
                </a:solidFill>
                <a:latin typeface="Arial"/>
                <a:ea typeface="SimSun" pitchFamily="2" charset="-122"/>
                <a:cs typeface="Arial"/>
              </a:rPr>
              <a:t>Fix Eskom and improving performance of existing fleet </a:t>
            </a:r>
          </a:p>
          <a:p>
            <a:pPr marL="129758" lvl="1" indent="-128571" defTabSz="667272" eaLnBrk="0" hangingPunct="0">
              <a:buClr>
                <a:srgbClr val="83725B"/>
              </a:buClr>
              <a:buSzPct val="100000"/>
              <a:buFont typeface="Wingdings" panose="05000000000000000000" pitchFamily="2" charset="2"/>
              <a:buChar char="§"/>
              <a:defRPr/>
            </a:pPr>
            <a:r>
              <a:rPr lang="en-ZA" sz="975" dirty="0">
                <a:solidFill>
                  <a:prstClr val="black"/>
                </a:solidFill>
                <a:latin typeface="Arial"/>
                <a:ea typeface="SimSun" pitchFamily="2" charset="-122"/>
                <a:cs typeface="Arial"/>
              </a:rPr>
              <a:t>Accelerate private investment in generation capacity</a:t>
            </a:r>
          </a:p>
          <a:p>
            <a:pPr marL="129758" lvl="1" indent="-128571" defTabSz="667272" eaLnBrk="0" hangingPunct="0">
              <a:buClr>
                <a:srgbClr val="83725B"/>
              </a:buClr>
              <a:buSzPct val="100000"/>
              <a:buFont typeface="Wingdings" panose="05000000000000000000" pitchFamily="2" charset="2"/>
              <a:buChar char="§"/>
              <a:defRPr/>
            </a:pPr>
            <a:r>
              <a:rPr lang="en-ZA" sz="975" dirty="0">
                <a:solidFill>
                  <a:prstClr val="black"/>
                </a:solidFill>
                <a:latin typeface="Arial"/>
                <a:ea typeface="SimSun" pitchFamily="2" charset="-122"/>
                <a:cs typeface="Arial"/>
              </a:rPr>
              <a:t>Accelerate procurement of new capacity from renewables, gas and battery storage</a:t>
            </a:r>
          </a:p>
          <a:p>
            <a:pPr marL="129758" lvl="1" indent="-128571" defTabSz="667272" eaLnBrk="0" hangingPunct="0">
              <a:buClr>
                <a:srgbClr val="83725B"/>
              </a:buClr>
              <a:buSzPct val="100000"/>
              <a:buFont typeface="Wingdings" panose="05000000000000000000" pitchFamily="2" charset="2"/>
              <a:buChar char="§"/>
              <a:defRPr/>
            </a:pPr>
            <a:r>
              <a:rPr lang="en-US" sz="975" dirty="0">
                <a:solidFill>
                  <a:prstClr val="black"/>
                </a:solidFill>
                <a:latin typeface="Arial"/>
                <a:ea typeface="SimSun" pitchFamily="2" charset="-122"/>
                <a:cs typeface="Arial"/>
              </a:rPr>
              <a:t>Unleash businesses and households to invest in rooftop solar</a:t>
            </a:r>
            <a:endParaRPr lang="en-ZA" sz="975" dirty="0">
              <a:solidFill>
                <a:prstClr val="black"/>
              </a:solidFill>
              <a:latin typeface="Arial"/>
              <a:ea typeface="SimSun" pitchFamily="2" charset="-122"/>
              <a:cs typeface="Arial"/>
            </a:endParaRPr>
          </a:p>
          <a:p>
            <a:pPr marL="129758" lvl="1" indent="-128571" defTabSz="667272" eaLnBrk="0" hangingPunct="0">
              <a:buClr>
                <a:srgbClr val="83725B"/>
              </a:buClr>
              <a:buSzPct val="100000"/>
              <a:buFont typeface="Wingdings" panose="05000000000000000000" pitchFamily="2" charset="2"/>
              <a:buChar char="§"/>
              <a:defRPr/>
            </a:pPr>
            <a:r>
              <a:rPr lang="en-ZA" sz="975" dirty="0">
                <a:solidFill>
                  <a:prstClr val="black"/>
                </a:solidFill>
                <a:latin typeface="Arial"/>
                <a:ea typeface="SimSun" pitchFamily="2" charset="-122"/>
                <a:cs typeface="Arial"/>
              </a:rPr>
              <a:t>Transforming the electricity sector </a:t>
            </a:r>
            <a:r>
              <a:rPr lang="en-US" sz="975" dirty="0">
                <a:solidFill>
                  <a:prstClr val="black"/>
                </a:solidFill>
                <a:latin typeface="Arial"/>
                <a:ea typeface="SimSun" pitchFamily="2" charset="-122"/>
                <a:cs typeface="Arial"/>
              </a:rPr>
              <a:t>to achieve energy security</a:t>
            </a:r>
            <a:endParaRPr lang="en-ZA" sz="975" dirty="0">
              <a:solidFill>
                <a:prstClr val="black"/>
              </a:solidFill>
              <a:latin typeface="Arial"/>
              <a:ea typeface="SimSun" pitchFamily="2" charset="-122"/>
              <a:cs typeface="Arial"/>
            </a:endParaRPr>
          </a:p>
        </p:txBody>
      </p:sp>
      <p:sp>
        <p:nvSpPr>
          <p:cNvPr id="129" name="Isosceles Triangle 128">
            <a:extLst>
              <a:ext uri="{FF2B5EF4-FFF2-40B4-BE49-F238E27FC236}">
                <a16:creationId xmlns:a16="http://schemas.microsoft.com/office/drawing/2014/main" id="{02B8368B-C84B-4D83-89C2-E03076F0693A}"/>
              </a:ext>
            </a:extLst>
          </p:cNvPr>
          <p:cNvSpPr/>
          <p:nvPr/>
        </p:nvSpPr>
        <p:spPr>
          <a:xfrm rot="5400000">
            <a:off x="911573" y="3577865"/>
            <a:ext cx="3956250" cy="439953"/>
          </a:xfrm>
          <a:prstGeom prst="triangl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ZA" sz="1350" dirty="0">
              <a:solidFill>
                <a:srgbClr val="FFFFFF"/>
              </a:solidFill>
              <a:latin typeface="Arial" panose="020B0604020202020204"/>
            </a:endParaRPr>
          </a:p>
        </p:txBody>
      </p:sp>
      <p:sp>
        <p:nvSpPr>
          <p:cNvPr id="47" name="Rectangle 46"/>
          <p:cNvSpPr/>
          <p:nvPr/>
        </p:nvSpPr>
        <p:spPr>
          <a:xfrm>
            <a:off x="3174546" y="1870190"/>
            <a:ext cx="5802499" cy="185511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ZA" sz="900" dirty="0">
              <a:solidFill>
                <a:prstClr val="black"/>
              </a:solidFill>
              <a:latin typeface="Arial" panose="020B0604020202020204"/>
            </a:endParaRPr>
          </a:p>
        </p:txBody>
      </p:sp>
      <p:sp>
        <p:nvSpPr>
          <p:cNvPr id="48" name="Freeform 47"/>
          <p:cNvSpPr>
            <a:spLocks/>
          </p:cNvSpPr>
          <p:nvPr/>
        </p:nvSpPr>
        <p:spPr>
          <a:xfrm>
            <a:off x="3180969" y="1868143"/>
            <a:ext cx="5802499" cy="1848890"/>
          </a:xfrm>
          <a:custGeom>
            <a:avLst/>
            <a:gdLst>
              <a:gd name="connsiteX0" fmla="*/ 0 w 7620000"/>
              <a:gd name="connsiteY0" fmla="*/ 4810125 h 4810125"/>
              <a:gd name="connsiteX1" fmla="*/ 0 w 7620000"/>
              <a:gd name="connsiteY1" fmla="*/ 0 h 4810125"/>
              <a:gd name="connsiteX2" fmla="*/ 7620000 w 7620000"/>
              <a:gd name="connsiteY2" fmla="*/ 0 h 4810125"/>
            </a:gdLst>
            <a:ahLst/>
            <a:cxnLst>
              <a:cxn ang="0">
                <a:pos x="connsiteX0" y="connsiteY0"/>
              </a:cxn>
              <a:cxn ang="0">
                <a:pos x="connsiteX1" y="connsiteY1"/>
              </a:cxn>
              <a:cxn ang="0">
                <a:pos x="connsiteX2" y="connsiteY2"/>
              </a:cxn>
            </a:cxnLst>
            <a:rect l="l" t="t" r="r" b="b"/>
            <a:pathLst>
              <a:path w="7620000" h="4810125">
                <a:moveTo>
                  <a:pt x="0" y="4810125"/>
                </a:moveTo>
                <a:lnTo>
                  <a:pt x="0" y="0"/>
                </a:lnTo>
                <a:lnTo>
                  <a:pt x="7620000" y="0"/>
                </a:lnTo>
              </a:path>
            </a:pathLst>
          </a:custGeom>
          <a:noFill/>
          <a:ln w="9525" cap="flat" cmpd="sng" algn="ctr">
            <a:solidFill>
              <a:srgbClr val="003896"/>
            </a:solidFill>
            <a:prstDash val="solid"/>
          </a:ln>
          <a:effectLst/>
        </p:spPr>
        <p:txBody>
          <a:bodyPr lIns="68573" tIns="34287" rIns="68573" bIns="34287" rtlCol="0" anchor="ctr"/>
          <a:lstStyle/>
          <a:p>
            <a:pPr algn="ctr" defTabSz="685727" fontAlgn="auto">
              <a:spcBef>
                <a:spcPts val="0"/>
              </a:spcBef>
              <a:spcAft>
                <a:spcPts val="0"/>
              </a:spcAft>
              <a:defRPr/>
            </a:pPr>
            <a:endParaRPr lang="en-US" sz="900" kern="0" dirty="0">
              <a:solidFill>
                <a:prstClr val="black"/>
              </a:solidFill>
              <a:latin typeface="Arial"/>
              <a:cs typeface="Arial"/>
            </a:endParaRPr>
          </a:p>
        </p:txBody>
      </p:sp>
      <p:sp>
        <p:nvSpPr>
          <p:cNvPr id="80" name="Rectangle 79">
            <a:extLst>
              <a:ext uri="{FF2B5EF4-FFF2-40B4-BE49-F238E27FC236}">
                <a16:creationId xmlns:a16="http://schemas.microsoft.com/office/drawing/2014/main" id="{C3D03BE1-392F-65ED-95B0-6075A37775D8}"/>
              </a:ext>
            </a:extLst>
          </p:cNvPr>
          <p:cNvSpPr/>
          <p:nvPr/>
        </p:nvSpPr>
        <p:spPr>
          <a:xfrm>
            <a:off x="3180969" y="3872584"/>
            <a:ext cx="5802499" cy="190338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ZA" sz="900" dirty="0">
              <a:solidFill>
                <a:prstClr val="black"/>
              </a:solidFill>
              <a:latin typeface="Arial" panose="020B0604020202020204"/>
            </a:endParaRPr>
          </a:p>
        </p:txBody>
      </p:sp>
      <p:sp>
        <p:nvSpPr>
          <p:cNvPr id="49" name="TextBox 48"/>
          <p:cNvSpPr txBox="1"/>
          <p:nvPr/>
        </p:nvSpPr>
        <p:spPr>
          <a:xfrm>
            <a:off x="3174545" y="1686374"/>
            <a:ext cx="1154403" cy="207743"/>
          </a:xfrm>
          <a:prstGeom prst="rect">
            <a:avLst/>
          </a:prstGeom>
          <a:noFill/>
        </p:spPr>
        <p:txBody>
          <a:bodyPr wrap="square" lIns="68573" tIns="34287" rIns="68573" bIns="34287" rtlCol="0">
            <a:spAutoFit/>
          </a:bodyPr>
          <a:lstStyle/>
          <a:p>
            <a:pPr defTabSz="685727">
              <a:defRPr/>
            </a:pPr>
            <a:r>
              <a:rPr lang="en-US" sz="900" dirty="0">
                <a:solidFill>
                  <a:prstClr val="black"/>
                </a:solidFill>
                <a:cs typeface="Arial"/>
              </a:rPr>
              <a:t>Structure (Chair)</a:t>
            </a:r>
            <a:endParaRPr lang="en-ZA" sz="900" dirty="0">
              <a:solidFill>
                <a:prstClr val="black"/>
              </a:solidFill>
              <a:cs typeface="Arial"/>
            </a:endParaRPr>
          </a:p>
        </p:txBody>
      </p:sp>
      <p:cxnSp>
        <p:nvCxnSpPr>
          <p:cNvPr id="50" name="Straight Connector 49"/>
          <p:cNvCxnSpPr>
            <a:endCxn id="82" idx="0"/>
          </p:cNvCxnSpPr>
          <p:nvPr/>
        </p:nvCxnSpPr>
        <p:spPr bwMode="auto">
          <a:xfrm>
            <a:off x="3814216" y="2030945"/>
            <a:ext cx="6659" cy="1901985"/>
          </a:xfrm>
          <a:prstGeom prst="line">
            <a:avLst/>
          </a:prstGeom>
          <a:solidFill>
            <a:srgbClr val="FFFFFF"/>
          </a:solidFill>
          <a:ln w="19050" cap="flat" cmpd="sng" algn="ctr">
            <a:solidFill>
              <a:srgbClr val="C1B8A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2" name="Rectangle 9"/>
          <p:cNvSpPr txBox="1">
            <a:spLocks/>
          </p:cNvSpPr>
          <p:nvPr/>
        </p:nvSpPr>
        <p:spPr bwMode="gray">
          <a:xfrm>
            <a:off x="3254786" y="2535895"/>
            <a:ext cx="1079045" cy="818630"/>
          </a:xfrm>
          <a:prstGeom prst="rect">
            <a:avLst/>
          </a:prstGeom>
          <a:solidFill>
            <a:srgbClr val="C97A00"/>
          </a:solidFill>
          <a:ln w="19050">
            <a:noFill/>
            <a:miter lim="800000"/>
            <a:headEnd/>
            <a:tailEnd/>
          </a:ln>
          <a:effectLst/>
        </p:spPr>
        <p:txBody>
          <a:bodyPr vert="horz" wrap="square" lIns="55099" tIns="55099" rIns="55099" bIns="55099" numCol="1" anchor="ctr"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lgn="ctr" defTabSz="671513" fontAlgn="auto">
              <a:spcBef>
                <a:spcPts val="0"/>
              </a:spcBef>
              <a:spcAft>
                <a:spcPts val="0"/>
              </a:spcAft>
              <a:buClr>
                <a:srgbClr val="83725B"/>
              </a:buClr>
              <a:defRPr/>
            </a:pPr>
            <a:r>
              <a:rPr lang="en-US" sz="900" b="1" kern="0" dirty="0">
                <a:solidFill>
                  <a:prstClr val="black"/>
                </a:solidFill>
                <a:latin typeface="Arial"/>
              </a:rPr>
              <a:t>Energy </a:t>
            </a:r>
            <a:r>
              <a:rPr lang="en-US" sz="900" b="1" kern="0" dirty="0" err="1">
                <a:solidFill>
                  <a:prstClr val="black"/>
                </a:solidFill>
                <a:latin typeface="Arial"/>
              </a:rPr>
              <a:t>NatJoints</a:t>
            </a:r>
            <a:endParaRPr lang="en-US" sz="900" b="1" kern="0" dirty="0">
              <a:solidFill>
                <a:prstClr val="black"/>
              </a:solidFill>
              <a:latin typeface="Arial"/>
            </a:endParaRPr>
          </a:p>
          <a:p>
            <a:pPr algn="ctr" defTabSz="671513">
              <a:buClr>
                <a:srgbClr val="83725B"/>
              </a:buClr>
              <a:defRPr/>
            </a:pPr>
            <a:r>
              <a:rPr lang="en-US" sz="900" b="1" kern="0" dirty="0">
                <a:solidFill>
                  <a:prstClr val="black"/>
                </a:solidFill>
                <a:latin typeface="Arial"/>
              </a:rPr>
              <a:t>(Presidency DG and Secretary of </a:t>
            </a:r>
            <a:r>
              <a:rPr lang="en-US" sz="900" b="1" kern="0" dirty="0" err="1">
                <a:solidFill>
                  <a:prstClr val="black"/>
                </a:solidFill>
                <a:latin typeface="Arial" panose="020B0604020202020204"/>
              </a:rPr>
              <a:t>Defence</a:t>
            </a:r>
            <a:r>
              <a:rPr lang="en-US" sz="900" b="1" kern="0" dirty="0">
                <a:solidFill>
                  <a:prstClr val="black"/>
                </a:solidFill>
                <a:latin typeface="Arial" panose="020B0604020202020204"/>
              </a:rPr>
              <a:t>)</a:t>
            </a:r>
          </a:p>
        </p:txBody>
      </p:sp>
      <p:sp>
        <p:nvSpPr>
          <p:cNvPr id="53" name="Rectangle 9"/>
          <p:cNvSpPr txBox="1">
            <a:spLocks/>
          </p:cNvSpPr>
          <p:nvPr/>
        </p:nvSpPr>
        <p:spPr bwMode="gray">
          <a:xfrm>
            <a:off x="3254786" y="1959396"/>
            <a:ext cx="1079045" cy="436660"/>
          </a:xfrm>
          <a:prstGeom prst="rect">
            <a:avLst/>
          </a:prstGeom>
          <a:solidFill>
            <a:srgbClr val="C97A00"/>
          </a:solidFill>
          <a:ln w="19050">
            <a:noFill/>
            <a:miter lim="800000"/>
            <a:headEnd/>
            <a:tailEnd/>
          </a:ln>
          <a:effectLst/>
        </p:spPr>
        <p:txBody>
          <a:bodyPr vert="horz" wrap="square" lIns="55099" tIns="55099" rIns="55099" bIns="55099" numCol="1" anchor="ctr"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lgn="ctr" defTabSz="671513" fontAlgn="auto">
              <a:spcBef>
                <a:spcPts val="0"/>
              </a:spcBef>
              <a:spcAft>
                <a:spcPts val="0"/>
              </a:spcAft>
              <a:buClr>
                <a:srgbClr val="FFFFFF"/>
              </a:buClr>
              <a:defRPr/>
            </a:pPr>
            <a:r>
              <a:rPr lang="en-US" sz="900" b="1" kern="0" dirty="0">
                <a:solidFill>
                  <a:prstClr val="black"/>
                </a:solidFill>
                <a:latin typeface="Arial"/>
              </a:rPr>
              <a:t>National Energy Crisis Committee </a:t>
            </a:r>
          </a:p>
          <a:p>
            <a:pPr algn="ctr" defTabSz="671513" fontAlgn="auto">
              <a:spcBef>
                <a:spcPts val="0"/>
              </a:spcBef>
              <a:spcAft>
                <a:spcPts val="0"/>
              </a:spcAft>
              <a:buClr>
                <a:srgbClr val="FFFFFF"/>
              </a:buClr>
              <a:defRPr/>
            </a:pPr>
            <a:r>
              <a:rPr lang="en-US" sz="900" b="1" kern="0" dirty="0">
                <a:solidFill>
                  <a:prstClr val="black"/>
                </a:solidFill>
                <a:latin typeface="Arial"/>
              </a:rPr>
              <a:t>(President)</a:t>
            </a:r>
          </a:p>
        </p:txBody>
      </p:sp>
      <p:sp>
        <p:nvSpPr>
          <p:cNvPr id="54" name="dtable170554751157760 10 219 119 461 70"/>
          <p:cNvSpPr txBox="1">
            <a:spLocks noChangeArrowheads="1"/>
          </p:cNvSpPr>
          <p:nvPr/>
        </p:nvSpPr>
        <p:spPr bwMode="auto">
          <a:xfrm>
            <a:off x="4448875" y="1971428"/>
            <a:ext cx="4461764" cy="22874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marL="0" indent="0" algn="l" defTabSz="892704" rtl="0" eaLnBrk="1" fontAlgn="base" hangingPunct="1">
              <a:spcBef>
                <a:spcPct val="0"/>
              </a:spcBef>
              <a:spcAft>
                <a:spcPct val="0"/>
              </a:spcAft>
              <a:buClr>
                <a:schemeClr val="tx2"/>
              </a:buClr>
              <a:defRPr sz="1600" baseline="0">
                <a:solidFill>
                  <a:schemeClr val="tx1"/>
                </a:solidFill>
                <a:latin typeface="+mn-lt"/>
                <a:ea typeface="Arial Unicode MS" pitchFamily="34" charset="-128"/>
                <a:cs typeface="Arial Unicode MS" pitchFamily="34" charset="-128"/>
              </a:defRPr>
            </a:lvl1pPr>
            <a:lvl2pPr marL="193102" indent="-191518" algn="l" defTabSz="892704" rtl="0" eaLnBrk="1" fontAlgn="base" hangingPunct="1">
              <a:spcBef>
                <a:spcPct val="0"/>
              </a:spcBef>
              <a:spcAft>
                <a:spcPct val="0"/>
              </a:spcAft>
              <a:buClr>
                <a:schemeClr val="tx2"/>
              </a:buClr>
              <a:buSzPct val="125000"/>
              <a:buFont typeface="Arial" pitchFamily="34" charset="0"/>
              <a:buChar char="•"/>
              <a:defRPr sz="1600" baseline="0">
                <a:solidFill>
                  <a:schemeClr val="tx1"/>
                </a:solidFill>
                <a:latin typeface="+mn-lt"/>
                <a:ea typeface="Arial Unicode MS" pitchFamily="34" charset="-128"/>
                <a:cs typeface="Arial Unicode MS" pitchFamily="34" charset="-128"/>
              </a:defRPr>
            </a:lvl2pPr>
            <a:lvl3pPr marL="455847" indent="-261169" algn="l" defTabSz="892704"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ea typeface="Arial Unicode MS" pitchFamily="34" charset="-128"/>
                <a:cs typeface="Arial Unicode MS" pitchFamily="34" charset="-128"/>
              </a:defRPr>
            </a:lvl3pPr>
            <a:lvl4pPr marL="612552" indent="-155120" algn="l" defTabSz="892704" rtl="0" eaLnBrk="1" fontAlgn="base" hangingPunct="1">
              <a:spcBef>
                <a:spcPct val="0"/>
              </a:spcBef>
              <a:spcAft>
                <a:spcPct val="0"/>
              </a:spcAft>
              <a:buClr>
                <a:schemeClr val="tx2"/>
              </a:buClr>
              <a:buSzPct val="100000"/>
              <a:buFont typeface="Arial" pitchFamily="34" charset="0"/>
              <a:buChar char="•"/>
              <a:defRPr sz="1600" baseline="0">
                <a:solidFill>
                  <a:schemeClr val="tx1"/>
                </a:solidFill>
                <a:latin typeface="+mn-lt"/>
                <a:ea typeface="Arial Unicode MS" pitchFamily="34" charset="-128"/>
                <a:cs typeface="Arial Unicode MS" pitchFamily="34" charset="-128"/>
              </a:defRPr>
            </a:lvl4pPr>
            <a:lvl5pPr marL="747592" indent="-129791" algn="l" defTabSz="8927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ea typeface="Arial Unicode MS" pitchFamily="34" charset="-128"/>
                <a:cs typeface="Arial Unicode MS" pitchFamily="34" charset="-128"/>
              </a:defRPr>
            </a:lvl5pPr>
            <a:lvl6pPr marL="747592" indent="-129791" algn="l" defTabSz="8927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7592" indent="-129791" algn="l" defTabSz="8927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7592" indent="-129791" algn="l" defTabSz="8927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7592" indent="-129791" algn="l" defTabSz="8927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marL="131087" indent="-131087" defTabSz="699056">
              <a:spcAft>
                <a:spcPct val="20000"/>
              </a:spcAft>
              <a:buClr>
                <a:srgbClr val="83725B"/>
              </a:buClr>
              <a:buSzPct val="100000"/>
              <a:buFont typeface="Wingdings" pitchFamily="2" charset="2"/>
              <a:buChar char="§"/>
              <a:defRPr/>
            </a:pPr>
            <a:r>
              <a:rPr lang="en-US" sz="1050" dirty="0">
                <a:solidFill>
                  <a:prstClr val="black"/>
                </a:solidFill>
                <a:latin typeface="Arial" panose="020B0604020202020204"/>
                <a:cs typeface="Arial"/>
              </a:rPr>
              <a:t>Overall </a:t>
            </a:r>
            <a:r>
              <a:rPr lang="en-US" sz="1050" b="1" dirty="0">
                <a:solidFill>
                  <a:prstClr val="black"/>
                </a:solidFill>
                <a:latin typeface="Arial" panose="020B0604020202020204"/>
                <a:cs typeface="Arial"/>
              </a:rPr>
              <a:t>political coordination </a:t>
            </a:r>
            <a:r>
              <a:rPr lang="en-US" sz="1050" dirty="0">
                <a:solidFill>
                  <a:prstClr val="black"/>
                </a:solidFill>
                <a:latin typeface="Arial" panose="020B0604020202020204"/>
                <a:cs typeface="Arial"/>
              </a:rPr>
              <a:t>of the response to the energy crisis consisting of ministers of; DMRE, DPE, DFFE, Finance, DTIC</a:t>
            </a:r>
          </a:p>
        </p:txBody>
      </p:sp>
      <p:cxnSp>
        <p:nvCxnSpPr>
          <p:cNvPr id="58" name="hdivdtable170554751157760 4"/>
          <p:cNvCxnSpPr/>
          <p:nvPr/>
        </p:nvCxnSpPr>
        <p:spPr>
          <a:xfrm>
            <a:off x="3402012" y="2451704"/>
            <a:ext cx="5446951" cy="0"/>
          </a:xfrm>
          <a:prstGeom prst="line">
            <a:avLst/>
          </a:prstGeom>
          <a:ln>
            <a:solidFill>
              <a:srgbClr val="AAAAAA"/>
            </a:solidFill>
            <a:prstDash val="dash"/>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4370356" y="1694399"/>
            <a:ext cx="1614890" cy="207743"/>
          </a:xfrm>
          <a:prstGeom prst="rect">
            <a:avLst/>
          </a:prstGeom>
          <a:noFill/>
        </p:spPr>
        <p:txBody>
          <a:bodyPr wrap="square" lIns="68573" tIns="34287" rIns="68573" bIns="34287" rtlCol="0">
            <a:spAutoFit/>
          </a:bodyPr>
          <a:lstStyle/>
          <a:p>
            <a:pPr defTabSz="685727">
              <a:defRPr/>
            </a:pPr>
            <a:r>
              <a:rPr lang="en-US" sz="900" dirty="0">
                <a:solidFill>
                  <a:prstClr val="black"/>
                </a:solidFill>
                <a:cs typeface="Arial"/>
              </a:rPr>
              <a:t>Role</a:t>
            </a:r>
            <a:endParaRPr lang="en-ZA" sz="900" dirty="0">
              <a:solidFill>
                <a:prstClr val="black"/>
              </a:solidFill>
              <a:cs typeface="Arial"/>
            </a:endParaRPr>
          </a:p>
        </p:txBody>
      </p:sp>
      <p:sp>
        <p:nvSpPr>
          <p:cNvPr id="37" name="dtable170554751157760 10 219 119 461 70">
            <a:extLst>
              <a:ext uri="{FF2B5EF4-FFF2-40B4-BE49-F238E27FC236}">
                <a16:creationId xmlns:a16="http://schemas.microsoft.com/office/drawing/2014/main" id="{4C63C877-64AC-F850-0448-50DBED04EF42}"/>
              </a:ext>
            </a:extLst>
          </p:cNvPr>
          <p:cNvSpPr txBox="1">
            <a:spLocks noChangeArrowheads="1"/>
          </p:cNvSpPr>
          <p:nvPr/>
        </p:nvSpPr>
        <p:spPr bwMode="auto">
          <a:xfrm>
            <a:off x="4448875" y="2477761"/>
            <a:ext cx="4320116" cy="67061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marL="0" indent="0" algn="l" defTabSz="892704" rtl="0" eaLnBrk="1" fontAlgn="base" hangingPunct="1">
              <a:spcBef>
                <a:spcPct val="0"/>
              </a:spcBef>
              <a:spcAft>
                <a:spcPct val="0"/>
              </a:spcAft>
              <a:buClr>
                <a:schemeClr val="tx2"/>
              </a:buClr>
              <a:defRPr sz="1600" baseline="0">
                <a:solidFill>
                  <a:schemeClr val="tx1"/>
                </a:solidFill>
                <a:latin typeface="+mn-lt"/>
                <a:ea typeface="Arial Unicode MS" pitchFamily="34" charset="-128"/>
                <a:cs typeface="Arial Unicode MS" pitchFamily="34" charset="-128"/>
              </a:defRPr>
            </a:lvl1pPr>
            <a:lvl2pPr marL="193102" indent="-191518" algn="l" defTabSz="892704" rtl="0" eaLnBrk="1" fontAlgn="base" hangingPunct="1">
              <a:spcBef>
                <a:spcPct val="0"/>
              </a:spcBef>
              <a:spcAft>
                <a:spcPct val="0"/>
              </a:spcAft>
              <a:buClr>
                <a:schemeClr val="tx2"/>
              </a:buClr>
              <a:buSzPct val="125000"/>
              <a:buFont typeface="Arial" pitchFamily="34" charset="0"/>
              <a:buChar char="•"/>
              <a:defRPr sz="1600" baseline="0">
                <a:solidFill>
                  <a:schemeClr val="tx1"/>
                </a:solidFill>
                <a:latin typeface="+mn-lt"/>
                <a:ea typeface="Arial Unicode MS" pitchFamily="34" charset="-128"/>
                <a:cs typeface="Arial Unicode MS" pitchFamily="34" charset="-128"/>
              </a:defRPr>
            </a:lvl2pPr>
            <a:lvl3pPr marL="455847" indent="-261169" algn="l" defTabSz="892704"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ea typeface="Arial Unicode MS" pitchFamily="34" charset="-128"/>
                <a:cs typeface="Arial Unicode MS" pitchFamily="34" charset="-128"/>
              </a:defRPr>
            </a:lvl3pPr>
            <a:lvl4pPr marL="612552" indent="-155120" algn="l" defTabSz="892704" rtl="0" eaLnBrk="1" fontAlgn="base" hangingPunct="1">
              <a:spcBef>
                <a:spcPct val="0"/>
              </a:spcBef>
              <a:spcAft>
                <a:spcPct val="0"/>
              </a:spcAft>
              <a:buClr>
                <a:schemeClr val="tx2"/>
              </a:buClr>
              <a:buSzPct val="100000"/>
              <a:buFont typeface="Arial" pitchFamily="34" charset="0"/>
              <a:buChar char="•"/>
              <a:defRPr sz="1600" baseline="0">
                <a:solidFill>
                  <a:schemeClr val="tx1"/>
                </a:solidFill>
                <a:latin typeface="+mn-lt"/>
                <a:ea typeface="Arial Unicode MS" pitchFamily="34" charset="-128"/>
                <a:cs typeface="Arial Unicode MS" pitchFamily="34" charset="-128"/>
              </a:defRPr>
            </a:lvl4pPr>
            <a:lvl5pPr marL="747592" indent="-129791" algn="l" defTabSz="8927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ea typeface="Arial Unicode MS" pitchFamily="34" charset="-128"/>
                <a:cs typeface="Arial Unicode MS" pitchFamily="34" charset="-128"/>
              </a:defRPr>
            </a:lvl5pPr>
            <a:lvl6pPr marL="747592" indent="-129791" algn="l" defTabSz="8927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7592" indent="-129791" algn="l" defTabSz="8927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7592" indent="-129791" algn="l" defTabSz="8927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7592" indent="-129791" algn="l" defTabSz="8927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marL="131087" indent="-131087" defTabSz="699056">
              <a:spcAft>
                <a:spcPct val="20000"/>
              </a:spcAft>
              <a:buClr>
                <a:srgbClr val="83725B"/>
              </a:buClr>
              <a:buSzPct val="100000"/>
              <a:buFont typeface="Wingdings" pitchFamily="2" charset="2"/>
              <a:buChar char="§"/>
              <a:defRPr/>
            </a:pPr>
            <a:r>
              <a:rPr lang="en-US" sz="900" b="1" dirty="0">
                <a:solidFill>
                  <a:prstClr val="black"/>
                </a:solidFill>
                <a:latin typeface="Arial"/>
                <a:cs typeface="Arial"/>
              </a:rPr>
              <a:t>Technical oversight </a:t>
            </a:r>
            <a:r>
              <a:rPr lang="en-US" sz="900" dirty="0">
                <a:solidFill>
                  <a:prstClr val="black"/>
                </a:solidFill>
                <a:latin typeface="Arial"/>
                <a:cs typeface="Arial"/>
              </a:rPr>
              <a:t>to focus on four key objectives:</a:t>
            </a:r>
          </a:p>
          <a:p>
            <a:pPr marL="171450" indent="-171450" defTabSz="699056">
              <a:spcAft>
                <a:spcPct val="20000"/>
              </a:spcAft>
              <a:buClr>
                <a:srgbClr val="83725B"/>
              </a:buClr>
              <a:buSzPct val="100000"/>
              <a:buFont typeface="+mj-lt"/>
              <a:buAutoNum type="arabicPeriod"/>
              <a:defRPr/>
            </a:pPr>
            <a:r>
              <a:rPr lang="en-US" sz="900" dirty="0">
                <a:solidFill>
                  <a:prstClr val="black"/>
                </a:solidFill>
                <a:latin typeface="Arial"/>
                <a:cs typeface="Arial"/>
              </a:rPr>
              <a:t>Addressing the immediate electricity supply shortfall and ending load shedding</a:t>
            </a:r>
          </a:p>
          <a:p>
            <a:pPr marL="171450" indent="-171450" defTabSz="699056">
              <a:spcAft>
                <a:spcPct val="20000"/>
              </a:spcAft>
              <a:buClr>
                <a:srgbClr val="83725B"/>
              </a:buClr>
              <a:buSzPct val="100000"/>
              <a:buFont typeface="+mj-lt"/>
              <a:buAutoNum type="arabicPeriod"/>
              <a:defRPr/>
            </a:pPr>
            <a:r>
              <a:rPr lang="en-US" sz="900" dirty="0">
                <a:solidFill>
                  <a:prstClr val="black"/>
                </a:solidFill>
                <a:latin typeface="Arial"/>
                <a:cs typeface="Arial"/>
              </a:rPr>
              <a:t>Improving the performance of Eskom’s existing fleet and positioning it for future sustainability</a:t>
            </a:r>
          </a:p>
          <a:p>
            <a:pPr marL="171450" indent="-171450" defTabSz="699056">
              <a:spcAft>
                <a:spcPct val="20000"/>
              </a:spcAft>
              <a:buClr>
                <a:srgbClr val="83725B"/>
              </a:buClr>
              <a:buSzPct val="100000"/>
              <a:buFont typeface="+mj-lt"/>
              <a:buAutoNum type="arabicPeriod"/>
              <a:defRPr/>
            </a:pPr>
            <a:r>
              <a:rPr lang="en-US" sz="900" dirty="0">
                <a:solidFill>
                  <a:prstClr val="black"/>
                </a:solidFill>
                <a:latin typeface="Arial"/>
                <a:cs typeface="Arial"/>
              </a:rPr>
              <a:t>Implementing a coordinated plan by law enforcement agencies to address sabotage, theft and fraud at Eskom</a:t>
            </a:r>
          </a:p>
          <a:p>
            <a:pPr marL="171450" indent="-171450" defTabSz="699056">
              <a:spcAft>
                <a:spcPct val="20000"/>
              </a:spcAft>
              <a:buClr>
                <a:srgbClr val="83725B"/>
              </a:buClr>
              <a:buSzPct val="100000"/>
              <a:buFont typeface="+mj-lt"/>
              <a:buAutoNum type="arabicPeriod"/>
              <a:defRPr/>
            </a:pPr>
            <a:r>
              <a:rPr lang="en-US" sz="900" dirty="0">
                <a:solidFill>
                  <a:prstClr val="black"/>
                </a:solidFill>
                <a:latin typeface="Arial"/>
                <a:cs typeface="Arial"/>
              </a:rPr>
              <a:t>Achieving medium and long-term energy security in the context of our climate commitments and growth</a:t>
            </a:r>
          </a:p>
        </p:txBody>
      </p:sp>
      <p:sp>
        <p:nvSpPr>
          <p:cNvPr id="81" name="Freeform 47">
            <a:extLst>
              <a:ext uri="{FF2B5EF4-FFF2-40B4-BE49-F238E27FC236}">
                <a16:creationId xmlns:a16="http://schemas.microsoft.com/office/drawing/2014/main" id="{70584E0C-629C-8B5E-529D-6E917CCB41E4}"/>
              </a:ext>
            </a:extLst>
          </p:cNvPr>
          <p:cNvSpPr>
            <a:spLocks/>
          </p:cNvSpPr>
          <p:nvPr/>
        </p:nvSpPr>
        <p:spPr>
          <a:xfrm>
            <a:off x="3180969" y="3867640"/>
            <a:ext cx="5802499" cy="1902026"/>
          </a:xfrm>
          <a:custGeom>
            <a:avLst/>
            <a:gdLst>
              <a:gd name="connsiteX0" fmla="*/ 0 w 7620000"/>
              <a:gd name="connsiteY0" fmla="*/ 4810125 h 4810125"/>
              <a:gd name="connsiteX1" fmla="*/ 0 w 7620000"/>
              <a:gd name="connsiteY1" fmla="*/ 0 h 4810125"/>
              <a:gd name="connsiteX2" fmla="*/ 7620000 w 7620000"/>
              <a:gd name="connsiteY2" fmla="*/ 0 h 4810125"/>
            </a:gdLst>
            <a:ahLst/>
            <a:cxnLst>
              <a:cxn ang="0">
                <a:pos x="connsiteX0" y="connsiteY0"/>
              </a:cxn>
              <a:cxn ang="0">
                <a:pos x="connsiteX1" y="connsiteY1"/>
              </a:cxn>
              <a:cxn ang="0">
                <a:pos x="connsiteX2" y="connsiteY2"/>
              </a:cxn>
            </a:cxnLst>
            <a:rect l="l" t="t" r="r" b="b"/>
            <a:pathLst>
              <a:path w="7620000" h="4810125">
                <a:moveTo>
                  <a:pt x="0" y="4810125"/>
                </a:moveTo>
                <a:lnTo>
                  <a:pt x="0" y="0"/>
                </a:lnTo>
                <a:lnTo>
                  <a:pt x="7620000" y="0"/>
                </a:lnTo>
              </a:path>
            </a:pathLst>
          </a:custGeom>
          <a:noFill/>
          <a:ln w="9525" cap="flat" cmpd="sng" algn="ctr">
            <a:solidFill>
              <a:srgbClr val="003896"/>
            </a:solidFill>
            <a:prstDash val="solid"/>
          </a:ln>
          <a:effectLst/>
        </p:spPr>
        <p:txBody>
          <a:bodyPr lIns="68573" tIns="34287" rIns="68573" bIns="34287" rtlCol="0" anchor="ctr"/>
          <a:lstStyle/>
          <a:p>
            <a:pPr algn="ctr" defTabSz="685727" fontAlgn="auto">
              <a:spcBef>
                <a:spcPts val="0"/>
              </a:spcBef>
              <a:spcAft>
                <a:spcPts val="0"/>
              </a:spcAft>
              <a:defRPr/>
            </a:pPr>
            <a:endParaRPr lang="en-US" sz="900" kern="0">
              <a:solidFill>
                <a:prstClr val="black"/>
              </a:solidFill>
              <a:latin typeface="Arial"/>
              <a:cs typeface="Arial"/>
            </a:endParaRPr>
          </a:p>
        </p:txBody>
      </p:sp>
      <p:sp>
        <p:nvSpPr>
          <p:cNvPr id="82" name="Rectangle 9">
            <a:extLst>
              <a:ext uri="{FF2B5EF4-FFF2-40B4-BE49-F238E27FC236}">
                <a16:creationId xmlns:a16="http://schemas.microsoft.com/office/drawing/2014/main" id="{CC4456AE-AFF3-2896-27F6-6D70A8318226}"/>
              </a:ext>
            </a:extLst>
          </p:cNvPr>
          <p:cNvSpPr txBox="1">
            <a:spLocks/>
          </p:cNvSpPr>
          <p:nvPr/>
        </p:nvSpPr>
        <p:spPr bwMode="gray">
          <a:xfrm>
            <a:off x="3254787" y="3932929"/>
            <a:ext cx="1132175" cy="763331"/>
          </a:xfrm>
          <a:prstGeom prst="rect">
            <a:avLst/>
          </a:prstGeom>
          <a:solidFill>
            <a:srgbClr val="003896"/>
          </a:solidFill>
          <a:ln w="19050">
            <a:noFill/>
            <a:miter lim="800000"/>
            <a:headEnd/>
            <a:tailEnd/>
          </a:ln>
          <a:effectLst/>
        </p:spPr>
        <p:txBody>
          <a:bodyPr vert="horz" wrap="square" lIns="55099" tIns="55099" rIns="55099" bIns="55099" numCol="1" anchor="ctr"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lgn="ctr" defTabSz="671513">
              <a:buClr>
                <a:srgbClr val="83725B"/>
              </a:buClr>
              <a:defRPr/>
            </a:pPr>
            <a:r>
              <a:rPr lang="en-US" sz="900" b="1" kern="0" dirty="0">
                <a:solidFill>
                  <a:prstClr val="black"/>
                </a:solidFill>
                <a:latin typeface="Arial" panose="020B0604020202020204"/>
              </a:rPr>
              <a:t>8 X workstreams</a:t>
            </a:r>
          </a:p>
        </p:txBody>
      </p:sp>
      <p:sp>
        <p:nvSpPr>
          <p:cNvPr id="90" name="TextBox 89">
            <a:extLst>
              <a:ext uri="{FF2B5EF4-FFF2-40B4-BE49-F238E27FC236}">
                <a16:creationId xmlns:a16="http://schemas.microsoft.com/office/drawing/2014/main" id="{88E73374-8473-523F-6A66-7A72E9AEEBB8}"/>
              </a:ext>
            </a:extLst>
          </p:cNvPr>
          <p:cNvSpPr txBox="1">
            <a:spLocks/>
          </p:cNvSpPr>
          <p:nvPr>
            <p:custDataLst>
              <p:tags r:id="rId2"/>
            </p:custDataLst>
          </p:nvPr>
        </p:nvSpPr>
        <p:spPr>
          <a:xfrm>
            <a:off x="4453620" y="4331855"/>
            <a:ext cx="1147500" cy="356400"/>
          </a:xfrm>
          <a:prstGeom prst="rect">
            <a:avLst/>
          </a:prstGeom>
          <a:solidFill>
            <a:srgbClr val="C1B8AD"/>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57144" tIns="57144" rIns="57144" bIns="57144" anchor="ct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indent="-192088" defTabSz="895350" eaLnBrk="1" hangingPunct="1">
              <a:buClr>
                <a:schemeClr val="tx2"/>
              </a:buClr>
              <a:buSzPct val="125000"/>
              <a:buFont typeface="Arial" pitchFamily="34" charset="0"/>
              <a:buChar char="•"/>
              <a:defRPr baseline="0">
                <a:latin typeface="+mn-lt"/>
                <a:ea typeface="Arial Unicode MS" pitchFamily="34" charset="-128"/>
                <a:cs typeface="Arial Unicode MS" pitchFamily="34" charset="-128"/>
              </a:defRPr>
            </a:lvl2pPr>
            <a:lvl3pPr marL="457200"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indent="-155575" defTabSz="895350" eaLnBrk="1" hangingPunct="1">
              <a:buClr>
                <a:schemeClr val="tx2"/>
              </a:buClr>
              <a:buSzPct val="100000"/>
              <a:buFont typeface="Arial" pitchFamily="34" charset="0"/>
              <a:buChar char="•"/>
              <a:defRPr baseline="0">
                <a:latin typeface="+mn-lt"/>
                <a:ea typeface="Arial Unicode MS" pitchFamily="34" charset="-128"/>
                <a:cs typeface="Arial Unicode MS" pitchFamily="34" charset="-128"/>
              </a:defRPr>
            </a:lvl4pPr>
            <a:lvl5pPr marL="749808"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671441">
              <a:buClr>
                <a:srgbClr val="83725B"/>
              </a:buClr>
              <a:defRPr/>
            </a:pPr>
            <a:r>
              <a:rPr lang="en-US" sz="900" kern="0" dirty="0">
                <a:solidFill>
                  <a:prstClr val="black"/>
                </a:solidFill>
                <a:latin typeface="Arial"/>
              </a:rPr>
              <a:t>Regulatory and Legal</a:t>
            </a:r>
          </a:p>
        </p:txBody>
      </p:sp>
      <p:sp>
        <p:nvSpPr>
          <p:cNvPr id="91" name="TextBox 90">
            <a:extLst>
              <a:ext uri="{FF2B5EF4-FFF2-40B4-BE49-F238E27FC236}">
                <a16:creationId xmlns:a16="http://schemas.microsoft.com/office/drawing/2014/main" id="{2EB7A737-3DBD-FE8E-A59C-BD5D7E273A72}"/>
              </a:ext>
            </a:extLst>
          </p:cNvPr>
          <p:cNvSpPr txBox="1">
            <a:spLocks/>
          </p:cNvSpPr>
          <p:nvPr>
            <p:custDataLst>
              <p:tags r:id="rId3"/>
            </p:custDataLst>
          </p:nvPr>
        </p:nvSpPr>
        <p:spPr>
          <a:xfrm>
            <a:off x="4451420" y="3941775"/>
            <a:ext cx="1147500" cy="365045"/>
          </a:xfrm>
          <a:prstGeom prst="rect">
            <a:avLst/>
          </a:prstGeom>
          <a:solidFill>
            <a:schemeClr val="tx1">
              <a:lumMod val="40000"/>
              <a:lumOff val="60000"/>
            </a:schemeClr>
          </a:solidFill>
          <a:ln w="9525">
            <a:solidFill>
              <a:srgbClr val="FFFFFF"/>
            </a:solidFill>
            <a:miter lim="800000"/>
            <a:headEnd/>
            <a:tailEnd/>
          </a:ln>
          <a:effectLst/>
        </p:spPr>
        <p:txBody>
          <a:bodyPr vert="horz" lIns="57144" tIns="57144" rIns="57144" bIns="57144" anchor="ctr"/>
          <a:lstStyle>
            <a:defPPr>
              <a:defRPr lang="en-US"/>
            </a:defPPr>
            <a:lvl1pPr marR="0" lvl="0" indent="0" defTabSz="895350" fontAlgn="auto">
              <a:lnSpc>
                <a:spcPct val="100000"/>
              </a:lnSpc>
              <a:spcBef>
                <a:spcPts val="0"/>
              </a:spcBef>
              <a:spcAft>
                <a:spcPts val="0"/>
              </a:spcAft>
              <a:buClr>
                <a:srgbClr val="83725B"/>
              </a:buClr>
              <a:buSzTx/>
              <a:buFontTx/>
              <a:buNone/>
              <a:tabLst/>
              <a:defRPr kumimoji="0" sz="1400" b="1" i="0" u="none" strike="noStrike" kern="0" cap="none" spc="0" normalizeH="0" baseline="0">
                <a:ln>
                  <a:noFill/>
                </a:ln>
                <a:solidFill>
                  <a:srgbClr val="003896"/>
                </a:solidFill>
                <a:effectLst/>
                <a:uLnTx/>
                <a:uFillTx/>
                <a:latin typeface="Arial"/>
                <a:ea typeface="Arial Unicode MS" pitchFamily="34" charset="-128"/>
                <a:cs typeface="Arial Unicode MS" pitchFamily="34" charset="-128"/>
              </a:defRPr>
            </a:lvl1pPr>
            <a:lvl2pPr marL="193675" indent="-192088" defTabSz="895350">
              <a:buClr>
                <a:schemeClr val="tx2"/>
              </a:buClr>
              <a:buSzPct val="125000"/>
              <a:buFont typeface="Arial" pitchFamily="34" charset="0"/>
              <a:buChar char="•"/>
              <a:defRPr baseline="0">
                <a:ea typeface="Arial Unicode MS" pitchFamily="34" charset="-128"/>
                <a:cs typeface="Arial Unicode MS" pitchFamily="34" charset="-128"/>
              </a:defRPr>
            </a:lvl2pPr>
            <a:lvl3pPr marL="457200" indent="-261938" defTabSz="895350">
              <a:buClr>
                <a:schemeClr val="tx2"/>
              </a:buClr>
              <a:buSzPct val="120000"/>
              <a:buFont typeface="Arial" charset="0"/>
              <a:buChar char="–"/>
              <a:defRPr baseline="0">
                <a:ea typeface="Arial Unicode MS" pitchFamily="34" charset="-128"/>
                <a:cs typeface="Arial Unicode MS" pitchFamily="34" charset="-128"/>
              </a:defRPr>
            </a:lvl3pPr>
            <a:lvl4pPr marL="614363" indent="-155575" defTabSz="895350">
              <a:buClr>
                <a:schemeClr val="tx2"/>
              </a:buClr>
              <a:buSzPct val="100000"/>
              <a:buFont typeface="Arial" pitchFamily="34" charset="0"/>
              <a:buChar char="•"/>
              <a:defRPr baseline="0">
                <a:ea typeface="Arial Unicode MS" pitchFamily="34" charset="-128"/>
                <a:cs typeface="Arial Unicode MS" pitchFamily="34" charset="-128"/>
              </a:defRPr>
            </a:lvl4pPr>
            <a:lvl5pPr marL="749808" indent="-130175" defTabSz="895350">
              <a:buClr>
                <a:schemeClr val="tx2"/>
              </a:buClr>
              <a:buSzPct val="89000"/>
              <a:buFont typeface="Arial" charset="0"/>
              <a:buChar char="-"/>
              <a:defRPr baseline="0">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vl6pPr>
            <a:lvl7pPr marL="749808" indent="-130175" defTabSz="895350" fontAlgn="base">
              <a:spcBef>
                <a:spcPct val="0"/>
              </a:spcBef>
              <a:spcAft>
                <a:spcPct val="0"/>
              </a:spcAft>
              <a:buClr>
                <a:schemeClr val="tx2"/>
              </a:buClr>
              <a:buSzPct val="89000"/>
              <a:buFont typeface="Arial" charset="0"/>
              <a:buChar char="-"/>
              <a:defRPr baseline="0"/>
            </a:lvl7pPr>
            <a:lvl8pPr marL="749808" indent="-130175" defTabSz="895350" fontAlgn="base">
              <a:spcBef>
                <a:spcPct val="0"/>
              </a:spcBef>
              <a:spcAft>
                <a:spcPct val="0"/>
              </a:spcAft>
              <a:buClr>
                <a:schemeClr val="tx2"/>
              </a:buClr>
              <a:buSzPct val="89000"/>
              <a:buFont typeface="Arial" charset="0"/>
              <a:buChar char="-"/>
              <a:defRPr baseline="0"/>
            </a:lvl8pPr>
            <a:lvl9pPr marL="749808" indent="-130175" defTabSz="895350" fontAlgn="base">
              <a:spcBef>
                <a:spcPct val="0"/>
              </a:spcBef>
              <a:spcAft>
                <a:spcPct val="0"/>
              </a:spcAft>
              <a:buClr>
                <a:schemeClr val="tx2"/>
              </a:buClr>
              <a:buSzPct val="89000"/>
              <a:buFont typeface="Arial" charset="0"/>
              <a:buChar char="-"/>
              <a:defRPr baseline="0"/>
            </a:lvl9pPr>
          </a:lstStyle>
          <a:p>
            <a:pPr defTabSz="671513">
              <a:defRPr/>
            </a:pPr>
            <a:r>
              <a:rPr lang="en-US" sz="900" dirty="0">
                <a:solidFill>
                  <a:prstClr val="black"/>
                </a:solidFill>
              </a:rPr>
              <a:t>Plant Performance</a:t>
            </a:r>
          </a:p>
          <a:p>
            <a:pPr defTabSz="671513">
              <a:defRPr/>
            </a:pPr>
            <a:r>
              <a:rPr lang="en-US" sz="900" dirty="0">
                <a:solidFill>
                  <a:prstClr val="black"/>
                </a:solidFill>
              </a:rPr>
              <a:t>Grid strengthening</a:t>
            </a:r>
          </a:p>
        </p:txBody>
      </p:sp>
      <p:sp>
        <p:nvSpPr>
          <p:cNvPr id="92" name="TextBox 91">
            <a:extLst>
              <a:ext uri="{FF2B5EF4-FFF2-40B4-BE49-F238E27FC236}">
                <a16:creationId xmlns:a16="http://schemas.microsoft.com/office/drawing/2014/main" id="{8570FCA1-6B27-FFDF-FF3B-C3D8431CFC54}"/>
              </a:ext>
            </a:extLst>
          </p:cNvPr>
          <p:cNvSpPr txBox="1">
            <a:spLocks/>
          </p:cNvSpPr>
          <p:nvPr>
            <p:custDataLst>
              <p:tags r:id="rId4"/>
            </p:custDataLst>
          </p:nvPr>
        </p:nvSpPr>
        <p:spPr>
          <a:xfrm>
            <a:off x="5583351" y="3940246"/>
            <a:ext cx="1134000" cy="365045"/>
          </a:xfrm>
          <a:prstGeom prst="rect">
            <a:avLst/>
          </a:prstGeom>
          <a:solidFill>
            <a:schemeClr val="tx1">
              <a:lumMod val="40000"/>
              <a:lumOff val="60000"/>
            </a:schemeClr>
          </a:solidFill>
          <a:ln w="9525">
            <a:solidFill>
              <a:srgbClr val="FFFFFF"/>
            </a:solidFill>
            <a:miter lim="800000"/>
            <a:headEnd/>
            <a:tailEnd/>
          </a:ln>
          <a:effectLst/>
        </p:spPr>
        <p:txBody>
          <a:bodyPr vert="horz" lIns="57144" tIns="57144" rIns="57144" bIns="57144" anchor="ct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indent="-192088" defTabSz="895350" eaLnBrk="1" hangingPunct="1">
              <a:buClr>
                <a:schemeClr val="tx2"/>
              </a:buClr>
              <a:buSzPct val="125000"/>
              <a:buFont typeface="Arial" pitchFamily="34" charset="0"/>
              <a:buChar char="•"/>
              <a:defRPr baseline="0">
                <a:latin typeface="+mn-lt"/>
                <a:ea typeface="Arial Unicode MS" pitchFamily="34" charset="-128"/>
                <a:cs typeface="Arial Unicode MS" pitchFamily="34" charset="-128"/>
              </a:defRPr>
            </a:lvl2pPr>
            <a:lvl3pPr marL="457200"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indent="-155575" defTabSz="895350" eaLnBrk="1" hangingPunct="1">
              <a:buClr>
                <a:schemeClr val="tx2"/>
              </a:buClr>
              <a:buSzPct val="100000"/>
              <a:buFont typeface="Arial" pitchFamily="34" charset="0"/>
              <a:buChar char="•"/>
              <a:defRPr baseline="0">
                <a:latin typeface="+mn-lt"/>
                <a:ea typeface="Arial Unicode MS" pitchFamily="34" charset="-128"/>
                <a:cs typeface="Arial Unicode MS" pitchFamily="34" charset="-128"/>
              </a:defRPr>
            </a:lvl4pPr>
            <a:lvl5pPr marL="749808"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671513">
              <a:buClr>
                <a:srgbClr val="83725B"/>
              </a:buClr>
              <a:defRPr/>
            </a:pPr>
            <a:r>
              <a:rPr lang="en-US" sz="900" b="1" kern="0" dirty="0">
                <a:solidFill>
                  <a:prstClr val="black"/>
                </a:solidFill>
                <a:latin typeface="Arial" panose="020B0604020202020204"/>
              </a:rPr>
              <a:t>New Generation Capacity</a:t>
            </a:r>
          </a:p>
        </p:txBody>
      </p:sp>
      <p:sp>
        <p:nvSpPr>
          <p:cNvPr id="93" name="TextBox 92">
            <a:extLst>
              <a:ext uri="{FF2B5EF4-FFF2-40B4-BE49-F238E27FC236}">
                <a16:creationId xmlns:a16="http://schemas.microsoft.com/office/drawing/2014/main" id="{ADE842D8-75C8-5902-256E-DBA1BA4D2283}"/>
              </a:ext>
            </a:extLst>
          </p:cNvPr>
          <p:cNvSpPr txBox="1">
            <a:spLocks/>
          </p:cNvSpPr>
          <p:nvPr>
            <p:custDataLst>
              <p:tags r:id="rId5"/>
            </p:custDataLst>
          </p:nvPr>
        </p:nvSpPr>
        <p:spPr>
          <a:xfrm>
            <a:off x="5584817" y="4331854"/>
            <a:ext cx="1134000" cy="356400"/>
          </a:xfrm>
          <a:prstGeom prst="rect">
            <a:avLst/>
          </a:prstGeom>
          <a:solidFill>
            <a:srgbClr val="C1B8AD"/>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57144" tIns="57144" rIns="57144" bIns="57144" anchor="ctr"/>
          <a:lstStyle>
            <a:defPPr>
              <a:defRPr lang="en-US"/>
            </a:defPPr>
            <a:lvl1pPr lvl="0" indent="0" defTabSz="895350">
              <a:buClr>
                <a:srgbClr val="83725B"/>
              </a:buClr>
              <a:defRPr sz="1400" b="1" kern="0" baseline="0">
                <a:solidFill>
                  <a:srgbClr val="003896"/>
                </a:solidFill>
                <a:ea typeface="Arial Unicode MS" pitchFamily="34" charset="-128"/>
                <a:cs typeface="Arial Unicode MS" pitchFamily="34" charset="-128"/>
              </a:defRPr>
            </a:lvl1pPr>
            <a:lvl2pPr marL="193675" indent="-192088" defTabSz="895350">
              <a:buClr>
                <a:schemeClr val="tx2"/>
              </a:buClr>
              <a:buSzPct val="125000"/>
              <a:buFont typeface="Arial" pitchFamily="34" charset="0"/>
              <a:buChar char="•"/>
              <a:defRPr baseline="0">
                <a:ea typeface="Arial Unicode MS" pitchFamily="34" charset="-128"/>
                <a:cs typeface="Arial Unicode MS" pitchFamily="34" charset="-128"/>
              </a:defRPr>
            </a:lvl2pPr>
            <a:lvl3pPr marL="457200" indent="-261938" defTabSz="895350">
              <a:buClr>
                <a:schemeClr val="tx2"/>
              </a:buClr>
              <a:buSzPct val="120000"/>
              <a:buFont typeface="Arial" charset="0"/>
              <a:buChar char="–"/>
              <a:defRPr baseline="0">
                <a:ea typeface="Arial Unicode MS" pitchFamily="34" charset="-128"/>
                <a:cs typeface="Arial Unicode MS" pitchFamily="34" charset="-128"/>
              </a:defRPr>
            </a:lvl3pPr>
            <a:lvl4pPr marL="614363" indent="-155575" defTabSz="895350">
              <a:buClr>
                <a:schemeClr val="tx2"/>
              </a:buClr>
              <a:buSzPct val="100000"/>
              <a:buFont typeface="Arial" pitchFamily="34" charset="0"/>
              <a:buChar char="•"/>
              <a:defRPr baseline="0">
                <a:ea typeface="Arial Unicode MS" pitchFamily="34" charset="-128"/>
                <a:cs typeface="Arial Unicode MS" pitchFamily="34" charset="-128"/>
              </a:defRPr>
            </a:lvl4pPr>
            <a:lvl5pPr marL="749808" indent="-130175" defTabSz="895350">
              <a:buClr>
                <a:schemeClr val="tx2"/>
              </a:buClr>
              <a:buSzPct val="89000"/>
              <a:buFont typeface="Arial" charset="0"/>
              <a:buChar char="-"/>
              <a:defRPr baseline="0">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vl6pPr>
            <a:lvl7pPr marL="749808" indent="-130175" defTabSz="895350" fontAlgn="base">
              <a:spcBef>
                <a:spcPct val="0"/>
              </a:spcBef>
              <a:spcAft>
                <a:spcPct val="0"/>
              </a:spcAft>
              <a:buClr>
                <a:schemeClr val="tx2"/>
              </a:buClr>
              <a:buSzPct val="89000"/>
              <a:buFont typeface="Arial" charset="0"/>
              <a:buChar char="-"/>
              <a:defRPr baseline="0"/>
            </a:lvl7pPr>
            <a:lvl8pPr marL="749808" indent="-130175" defTabSz="895350" fontAlgn="base">
              <a:spcBef>
                <a:spcPct val="0"/>
              </a:spcBef>
              <a:spcAft>
                <a:spcPct val="0"/>
              </a:spcAft>
              <a:buClr>
                <a:schemeClr val="tx2"/>
              </a:buClr>
              <a:buSzPct val="89000"/>
              <a:buFont typeface="Arial" charset="0"/>
              <a:buChar char="-"/>
              <a:defRPr baseline="0"/>
            </a:lvl8pPr>
            <a:lvl9pPr marL="749808" indent="-130175" defTabSz="895350" fontAlgn="base">
              <a:spcBef>
                <a:spcPct val="0"/>
              </a:spcBef>
              <a:spcAft>
                <a:spcPct val="0"/>
              </a:spcAft>
              <a:buClr>
                <a:schemeClr val="tx2"/>
              </a:buClr>
              <a:buSzPct val="89000"/>
              <a:buFont typeface="Arial" charset="0"/>
              <a:buChar char="-"/>
              <a:defRPr baseline="0"/>
            </a:lvl9pPr>
          </a:lstStyle>
          <a:p>
            <a:pPr defTabSz="671513">
              <a:defRPr/>
            </a:pPr>
            <a:r>
              <a:rPr lang="en-US" sz="900" b="0" dirty="0">
                <a:solidFill>
                  <a:prstClr val="black"/>
                </a:solidFill>
              </a:rPr>
              <a:t>Procurement and Financing</a:t>
            </a:r>
          </a:p>
        </p:txBody>
      </p:sp>
      <p:sp>
        <p:nvSpPr>
          <p:cNvPr id="86" name="TextBox 85">
            <a:extLst>
              <a:ext uri="{FF2B5EF4-FFF2-40B4-BE49-F238E27FC236}">
                <a16:creationId xmlns:a16="http://schemas.microsoft.com/office/drawing/2014/main" id="{06ACA46F-2738-E648-90A5-2FA359951322}"/>
              </a:ext>
            </a:extLst>
          </p:cNvPr>
          <p:cNvSpPr txBox="1">
            <a:spLocks/>
          </p:cNvSpPr>
          <p:nvPr>
            <p:custDataLst>
              <p:tags r:id="rId6"/>
            </p:custDataLst>
          </p:nvPr>
        </p:nvSpPr>
        <p:spPr>
          <a:xfrm>
            <a:off x="6701782" y="3942562"/>
            <a:ext cx="1134000" cy="362728"/>
          </a:xfrm>
          <a:prstGeom prst="rect">
            <a:avLst/>
          </a:prstGeom>
          <a:solidFill>
            <a:schemeClr val="tx1">
              <a:lumMod val="40000"/>
              <a:lumOff val="60000"/>
            </a:schemeClr>
          </a:solidFill>
          <a:ln w="9525">
            <a:solidFill>
              <a:srgbClr val="FFFFFF"/>
            </a:solidFill>
            <a:miter lim="800000"/>
            <a:headEnd/>
            <a:tailEnd/>
          </a:ln>
          <a:effectLst/>
        </p:spPr>
        <p:txBody>
          <a:bodyPr vert="horz" lIns="57144" tIns="57144" rIns="57144" bIns="57144" anchor="ct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indent="-192088" defTabSz="895350" eaLnBrk="1" hangingPunct="1">
              <a:buClr>
                <a:schemeClr val="tx2"/>
              </a:buClr>
              <a:buSzPct val="125000"/>
              <a:buFont typeface="Arial" pitchFamily="34" charset="0"/>
              <a:buChar char="•"/>
              <a:defRPr baseline="0">
                <a:latin typeface="+mn-lt"/>
                <a:ea typeface="Arial Unicode MS" pitchFamily="34" charset="-128"/>
                <a:cs typeface="Arial Unicode MS" pitchFamily="34" charset="-128"/>
              </a:defRPr>
            </a:lvl2pPr>
            <a:lvl3pPr marL="457200"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indent="-155575" defTabSz="895350" eaLnBrk="1" hangingPunct="1">
              <a:buClr>
                <a:schemeClr val="tx2"/>
              </a:buClr>
              <a:buSzPct val="100000"/>
              <a:buFont typeface="Arial" pitchFamily="34" charset="0"/>
              <a:buChar char="•"/>
              <a:defRPr baseline="0">
                <a:latin typeface="+mn-lt"/>
                <a:ea typeface="Arial Unicode MS" pitchFamily="34" charset="-128"/>
                <a:cs typeface="Arial Unicode MS" pitchFamily="34" charset="-128"/>
              </a:defRPr>
            </a:lvl4pPr>
            <a:lvl5pPr marL="749808"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671441">
              <a:buClr>
                <a:srgbClr val="83725B"/>
              </a:buClr>
              <a:defRPr/>
            </a:pPr>
            <a:r>
              <a:rPr lang="en-US" sz="900" b="1" kern="0" dirty="0">
                <a:solidFill>
                  <a:prstClr val="black"/>
                </a:solidFill>
                <a:latin typeface="Arial"/>
              </a:rPr>
              <a:t>Demand Management</a:t>
            </a:r>
          </a:p>
        </p:txBody>
      </p:sp>
      <p:sp>
        <p:nvSpPr>
          <p:cNvPr id="87" name="TextBox 86">
            <a:extLst>
              <a:ext uri="{FF2B5EF4-FFF2-40B4-BE49-F238E27FC236}">
                <a16:creationId xmlns:a16="http://schemas.microsoft.com/office/drawing/2014/main" id="{E523C30F-1470-2824-1C5D-70F50B3AC39E}"/>
              </a:ext>
            </a:extLst>
          </p:cNvPr>
          <p:cNvSpPr txBox="1">
            <a:spLocks/>
          </p:cNvSpPr>
          <p:nvPr>
            <p:custDataLst>
              <p:tags r:id="rId7"/>
            </p:custDataLst>
          </p:nvPr>
        </p:nvSpPr>
        <p:spPr>
          <a:xfrm>
            <a:off x="7820213" y="3942561"/>
            <a:ext cx="1134000" cy="362729"/>
          </a:xfrm>
          <a:prstGeom prst="rect">
            <a:avLst/>
          </a:prstGeom>
          <a:solidFill>
            <a:schemeClr val="tx1">
              <a:lumMod val="40000"/>
              <a:lumOff val="60000"/>
            </a:schemeClr>
          </a:solidFill>
          <a:ln w="9525">
            <a:solidFill>
              <a:srgbClr val="FFFFFF"/>
            </a:solidFill>
            <a:miter lim="800000"/>
            <a:headEnd/>
            <a:tailEnd/>
          </a:ln>
          <a:effectLst/>
        </p:spPr>
        <p:txBody>
          <a:bodyPr vert="horz" lIns="57144" tIns="57144" rIns="57144" bIns="57144" anchor="ctr"/>
          <a:lstStyle>
            <a:defPPr>
              <a:defRPr lang="en-US"/>
            </a:defPPr>
            <a:lvl1pPr marR="0" lvl="0" indent="0" defTabSz="895350" fontAlgn="auto">
              <a:lnSpc>
                <a:spcPct val="100000"/>
              </a:lnSpc>
              <a:spcBef>
                <a:spcPts val="0"/>
              </a:spcBef>
              <a:spcAft>
                <a:spcPts val="0"/>
              </a:spcAft>
              <a:buClr>
                <a:srgbClr val="83725B"/>
              </a:buClr>
              <a:buSzTx/>
              <a:buFontTx/>
              <a:buNone/>
              <a:tabLst/>
              <a:defRPr kumimoji="0" sz="1400" b="1" i="0" u="none" strike="noStrike" kern="0" cap="none" spc="0" normalizeH="0" baseline="0">
                <a:ln>
                  <a:noFill/>
                </a:ln>
                <a:solidFill>
                  <a:srgbClr val="003896"/>
                </a:solidFill>
                <a:effectLst/>
                <a:uLnTx/>
                <a:uFillTx/>
                <a:latin typeface="Arial"/>
                <a:ea typeface="Arial Unicode MS" pitchFamily="34" charset="-128"/>
                <a:cs typeface="Arial Unicode MS" pitchFamily="34" charset="-128"/>
              </a:defRPr>
            </a:lvl1pPr>
            <a:lvl2pPr marL="193675" indent="-192088" defTabSz="895350">
              <a:buClr>
                <a:schemeClr val="tx2"/>
              </a:buClr>
              <a:buSzPct val="125000"/>
              <a:buFont typeface="Arial" pitchFamily="34" charset="0"/>
              <a:buChar char="•"/>
              <a:defRPr baseline="0">
                <a:ea typeface="Arial Unicode MS" pitchFamily="34" charset="-128"/>
                <a:cs typeface="Arial Unicode MS" pitchFamily="34" charset="-128"/>
              </a:defRPr>
            </a:lvl2pPr>
            <a:lvl3pPr marL="457200" indent="-261938" defTabSz="895350">
              <a:buClr>
                <a:schemeClr val="tx2"/>
              </a:buClr>
              <a:buSzPct val="120000"/>
              <a:buFont typeface="Arial" charset="0"/>
              <a:buChar char="–"/>
              <a:defRPr baseline="0">
                <a:ea typeface="Arial Unicode MS" pitchFamily="34" charset="-128"/>
                <a:cs typeface="Arial Unicode MS" pitchFamily="34" charset="-128"/>
              </a:defRPr>
            </a:lvl3pPr>
            <a:lvl4pPr marL="614363" indent="-155575" defTabSz="895350">
              <a:buClr>
                <a:schemeClr val="tx2"/>
              </a:buClr>
              <a:buSzPct val="100000"/>
              <a:buFont typeface="Arial" pitchFamily="34" charset="0"/>
              <a:buChar char="•"/>
              <a:defRPr baseline="0">
                <a:ea typeface="Arial Unicode MS" pitchFamily="34" charset="-128"/>
                <a:cs typeface="Arial Unicode MS" pitchFamily="34" charset="-128"/>
              </a:defRPr>
            </a:lvl4pPr>
            <a:lvl5pPr marL="749808" indent="-130175" defTabSz="895350">
              <a:buClr>
                <a:schemeClr val="tx2"/>
              </a:buClr>
              <a:buSzPct val="89000"/>
              <a:buFont typeface="Arial" charset="0"/>
              <a:buChar char="-"/>
              <a:defRPr baseline="0">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vl6pPr>
            <a:lvl7pPr marL="749808" indent="-130175" defTabSz="895350" fontAlgn="base">
              <a:spcBef>
                <a:spcPct val="0"/>
              </a:spcBef>
              <a:spcAft>
                <a:spcPct val="0"/>
              </a:spcAft>
              <a:buClr>
                <a:schemeClr val="tx2"/>
              </a:buClr>
              <a:buSzPct val="89000"/>
              <a:buFont typeface="Arial" charset="0"/>
              <a:buChar char="-"/>
              <a:defRPr baseline="0"/>
            </a:lvl7pPr>
            <a:lvl8pPr marL="749808" indent="-130175" defTabSz="895350" fontAlgn="base">
              <a:spcBef>
                <a:spcPct val="0"/>
              </a:spcBef>
              <a:spcAft>
                <a:spcPct val="0"/>
              </a:spcAft>
              <a:buClr>
                <a:schemeClr val="tx2"/>
              </a:buClr>
              <a:buSzPct val="89000"/>
              <a:buFont typeface="Arial" charset="0"/>
              <a:buChar char="-"/>
              <a:defRPr baseline="0"/>
            </a:lvl8pPr>
            <a:lvl9pPr marL="749808" indent="-130175" defTabSz="895350" fontAlgn="base">
              <a:spcBef>
                <a:spcPct val="0"/>
              </a:spcBef>
              <a:spcAft>
                <a:spcPct val="0"/>
              </a:spcAft>
              <a:buClr>
                <a:schemeClr val="tx2"/>
              </a:buClr>
              <a:buSzPct val="89000"/>
              <a:buFont typeface="Arial" charset="0"/>
              <a:buChar char="-"/>
              <a:defRPr baseline="0"/>
            </a:lvl9pPr>
          </a:lstStyle>
          <a:p>
            <a:pPr defTabSz="671513">
              <a:defRPr/>
            </a:pPr>
            <a:r>
              <a:rPr lang="en-US" sz="900" dirty="0">
                <a:solidFill>
                  <a:prstClr val="black"/>
                </a:solidFill>
              </a:rPr>
              <a:t>Safety and Security </a:t>
            </a:r>
          </a:p>
        </p:txBody>
      </p:sp>
      <p:sp>
        <p:nvSpPr>
          <p:cNvPr id="88" name="TextBox 87">
            <a:extLst>
              <a:ext uri="{FF2B5EF4-FFF2-40B4-BE49-F238E27FC236}">
                <a16:creationId xmlns:a16="http://schemas.microsoft.com/office/drawing/2014/main" id="{B9ABEDAA-CA5D-A69C-CB42-163FD2D8D0D1}"/>
              </a:ext>
            </a:extLst>
          </p:cNvPr>
          <p:cNvSpPr txBox="1">
            <a:spLocks/>
          </p:cNvSpPr>
          <p:nvPr>
            <p:custDataLst>
              <p:tags r:id="rId8"/>
            </p:custDataLst>
          </p:nvPr>
        </p:nvSpPr>
        <p:spPr>
          <a:xfrm>
            <a:off x="6702515" y="4331855"/>
            <a:ext cx="1134000" cy="356400"/>
          </a:xfrm>
          <a:prstGeom prst="rect">
            <a:avLst/>
          </a:prstGeom>
          <a:solidFill>
            <a:srgbClr val="C1B8AD"/>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57144" tIns="57144" rIns="57144" bIns="57144" anchor="ct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indent="-192088" defTabSz="895350" eaLnBrk="1" hangingPunct="1">
              <a:buClr>
                <a:schemeClr val="tx2"/>
              </a:buClr>
              <a:buSzPct val="125000"/>
              <a:buFont typeface="Arial" pitchFamily="34" charset="0"/>
              <a:buChar char="•"/>
              <a:defRPr baseline="0">
                <a:latin typeface="+mn-lt"/>
                <a:ea typeface="Arial Unicode MS" pitchFamily="34" charset="-128"/>
                <a:cs typeface="Arial Unicode MS" pitchFamily="34" charset="-128"/>
              </a:defRPr>
            </a:lvl2pPr>
            <a:lvl3pPr marL="457200"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indent="-155575" defTabSz="895350" eaLnBrk="1" hangingPunct="1">
              <a:buClr>
                <a:schemeClr val="tx2"/>
              </a:buClr>
              <a:buSzPct val="100000"/>
              <a:buFont typeface="Arial" pitchFamily="34" charset="0"/>
              <a:buChar char="•"/>
              <a:defRPr baseline="0">
                <a:latin typeface="+mn-lt"/>
                <a:ea typeface="Arial Unicode MS" pitchFamily="34" charset="-128"/>
                <a:cs typeface="Arial Unicode MS" pitchFamily="34" charset="-128"/>
              </a:defRPr>
            </a:lvl4pPr>
            <a:lvl5pPr marL="749808"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671513">
              <a:buClr>
                <a:srgbClr val="83725B"/>
              </a:buClr>
              <a:defRPr/>
            </a:pPr>
            <a:r>
              <a:rPr lang="en-US" sz="900" kern="0" dirty="0">
                <a:solidFill>
                  <a:prstClr val="black"/>
                </a:solidFill>
                <a:latin typeface="Arial" panose="020B0604020202020204"/>
              </a:rPr>
              <a:t>Data Analytics and Research</a:t>
            </a:r>
          </a:p>
        </p:txBody>
      </p:sp>
      <p:sp>
        <p:nvSpPr>
          <p:cNvPr id="89" name="TextBox 88">
            <a:extLst>
              <a:ext uri="{FF2B5EF4-FFF2-40B4-BE49-F238E27FC236}">
                <a16:creationId xmlns:a16="http://schemas.microsoft.com/office/drawing/2014/main" id="{97E55951-34B9-5491-0866-71162097F4D6}"/>
              </a:ext>
            </a:extLst>
          </p:cNvPr>
          <p:cNvSpPr txBox="1">
            <a:spLocks/>
          </p:cNvSpPr>
          <p:nvPr>
            <p:custDataLst>
              <p:tags r:id="rId9"/>
            </p:custDataLst>
          </p:nvPr>
        </p:nvSpPr>
        <p:spPr>
          <a:xfrm>
            <a:off x="7820213" y="4331855"/>
            <a:ext cx="1134000" cy="356400"/>
          </a:xfrm>
          <a:prstGeom prst="rect">
            <a:avLst/>
          </a:prstGeom>
          <a:solidFill>
            <a:srgbClr val="C1B8AD"/>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57144" tIns="57144" rIns="57144" bIns="57144" anchor="ctr"/>
          <a:lstStyle>
            <a:defPPr>
              <a:defRPr lang="en-US"/>
            </a:defPPr>
            <a:lvl1pPr lvl="0" indent="0" defTabSz="895350">
              <a:buClr>
                <a:srgbClr val="83725B"/>
              </a:buClr>
              <a:defRPr sz="1400" b="1" kern="0" baseline="0">
                <a:solidFill>
                  <a:srgbClr val="003896"/>
                </a:solidFill>
                <a:ea typeface="Arial Unicode MS" pitchFamily="34" charset="-128"/>
                <a:cs typeface="Arial Unicode MS" pitchFamily="34" charset="-128"/>
              </a:defRPr>
            </a:lvl1pPr>
            <a:lvl2pPr marL="193675" indent="-192088" defTabSz="895350">
              <a:buClr>
                <a:schemeClr val="tx2"/>
              </a:buClr>
              <a:buSzPct val="125000"/>
              <a:buFont typeface="Arial" pitchFamily="34" charset="0"/>
              <a:buChar char="•"/>
              <a:defRPr baseline="0">
                <a:ea typeface="Arial Unicode MS" pitchFamily="34" charset="-128"/>
                <a:cs typeface="Arial Unicode MS" pitchFamily="34" charset="-128"/>
              </a:defRPr>
            </a:lvl2pPr>
            <a:lvl3pPr marL="457200" indent="-261938" defTabSz="895350">
              <a:buClr>
                <a:schemeClr val="tx2"/>
              </a:buClr>
              <a:buSzPct val="120000"/>
              <a:buFont typeface="Arial" charset="0"/>
              <a:buChar char="–"/>
              <a:defRPr baseline="0">
                <a:ea typeface="Arial Unicode MS" pitchFamily="34" charset="-128"/>
                <a:cs typeface="Arial Unicode MS" pitchFamily="34" charset="-128"/>
              </a:defRPr>
            </a:lvl3pPr>
            <a:lvl4pPr marL="614363" indent="-155575" defTabSz="895350">
              <a:buClr>
                <a:schemeClr val="tx2"/>
              </a:buClr>
              <a:buSzPct val="100000"/>
              <a:buFont typeface="Arial" pitchFamily="34" charset="0"/>
              <a:buChar char="•"/>
              <a:defRPr baseline="0">
                <a:ea typeface="Arial Unicode MS" pitchFamily="34" charset="-128"/>
                <a:cs typeface="Arial Unicode MS" pitchFamily="34" charset="-128"/>
              </a:defRPr>
            </a:lvl4pPr>
            <a:lvl5pPr marL="749808" indent="-130175" defTabSz="895350">
              <a:buClr>
                <a:schemeClr val="tx2"/>
              </a:buClr>
              <a:buSzPct val="89000"/>
              <a:buFont typeface="Arial" charset="0"/>
              <a:buChar char="-"/>
              <a:defRPr baseline="0">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vl6pPr>
            <a:lvl7pPr marL="749808" indent="-130175" defTabSz="895350" fontAlgn="base">
              <a:spcBef>
                <a:spcPct val="0"/>
              </a:spcBef>
              <a:spcAft>
                <a:spcPct val="0"/>
              </a:spcAft>
              <a:buClr>
                <a:schemeClr val="tx2"/>
              </a:buClr>
              <a:buSzPct val="89000"/>
              <a:buFont typeface="Arial" charset="0"/>
              <a:buChar char="-"/>
              <a:defRPr baseline="0"/>
            </a:lvl7pPr>
            <a:lvl8pPr marL="749808" indent="-130175" defTabSz="895350" fontAlgn="base">
              <a:spcBef>
                <a:spcPct val="0"/>
              </a:spcBef>
              <a:spcAft>
                <a:spcPct val="0"/>
              </a:spcAft>
              <a:buClr>
                <a:schemeClr val="tx2"/>
              </a:buClr>
              <a:buSzPct val="89000"/>
              <a:buFont typeface="Arial" charset="0"/>
              <a:buChar char="-"/>
              <a:defRPr baseline="0"/>
            </a:lvl8pPr>
            <a:lvl9pPr marL="749808" indent="-130175" defTabSz="895350" fontAlgn="base">
              <a:spcBef>
                <a:spcPct val="0"/>
              </a:spcBef>
              <a:spcAft>
                <a:spcPct val="0"/>
              </a:spcAft>
              <a:buClr>
                <a:schemeClr val="tx2"/>
              </a:buClr>
              <a:buSzPct val="89000"/>
              <a:buFont typeface="Arial" charset="0"/>
              <a:buChar char="-"/>
              <a:defRPr baseline="0"/>
            </a:lvl9pPr>
          </a:lstStyle>
          <a:p>
            <a:pPr defTabSz="671513">
              <a:defRPr/>
            </a:pPr>
            <a:r>
              <a:rPr lang="en-US" sz="900" b="0" dirty="0">
                <a:solidFill>
                  <a:prstClr val="black"/>
                </a:solidFill>
              </a:rPr>
              <a:t>Communication</a:t>
            </a:r>
          </a:p>
        </p:txBody>
      </p:sp>
      <p:sp>
        <p:nvSpPr>
          <p:cNvPr id="103" name="dtable170554751157760 10 219 119 461 70">
            <a:extLst>
              <a:ext uri="{FF2B5EF4-FFF2-40B4-BE49-F238E27FC236}">
                <a16:creationId xmlns:a16="http://schemas.microsoft.com/office/drawing/2014/main" id="{17C359EE-0DB9-932E-C4A9-FB57C3447425}"/>
              </a:ext>
            </a:extLst>
          </p:cNvPr>
          <p:cNvSpPr txBox="1">
            <a:spLocks noChangeArrowheads="1"/>
          </p:cNvSpPr>
          <p:nvPr/>
        </p:nvSpPr>
        <p:spPr bwMode="auto">
          <a:xfrm>
            <a:off x="4386962" y="4761539"/>
            <a:ext cx="4320116" cy="91069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marL="0" indent="0" algn="l" defTabSz="892704" rtl="0" eaLnBrk="1" fontAlgn="base" hangingPunct="1">
              <a:spcBef>
                <a:spcPct val="0"/>
              </a:spcBef>
              <a:spcAft>
                <a:spcPct val="0"/>
              </a:spcAft>
              <a:buClr>
                <a:schemeClr val="tx2"/>
              </a:buClr>
              <a:defRPr sz="1600" baseline="0">
                <a:solidFill>
                  <a:schemeClr val="tx1"/>
                </a:solidFill>
                <a:latin typeface="+mn-lt"/>
                <a:ea typeface="Arial Unicode MS" pitchFamily="34" charset="-128"/>
                <a:cs typeface="Arial Unicode MS" pitchFamily="34" charset="-128"/>
              </a:defRPr>
            </a:lvl1pPr>
            <a:lvl2pPr marL="193102" indent="-191518" algn="l" defTabSz="892704" rtl="0" eaLnBrk="1" fontAlgn="base" hangingPunct="1">
              <a:spcBef>
                <a:spcPct val="0"/>
              </a:spcBef>
              <a:spcAft>
                <a:spcPct val="0"/>
              </a:spcAft>
              <a:buClr>
                <a:schemeClr val="tx2"/>
              </a:buClr>
              <a:buSzPct val="125000"/>
              <a:buFont typeface="Arial" pitchFamily="34" charset="0"/>
              <a:buChar char="•"/>
              <a:defRPr sz="1600" baseline="0">
                <a:solidFill>
                  <a:schemeClr val="tx1"/>
                </a:solidFill>
                <a:latin typeface="+mn-lt"/>
                <a:ea typeface="Arial Unicode MS" pitchFamily="34" charset="-128"/>
                <a:cs typeface="Arial Unicode MS" pitchFamily="34" charset="-128"/>
              </a:defRPr>
            </a:lvl2pPr>
            <a:lvl3pPr marL="455847" indent="-261169" algn="l" defTabSz="892704"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ea typeface="Arial Unicode MS" pitchFamily="34" charset="-128"/>
                <a:cs typeface="Arial Unicode MS" pitchFamily="34" charset="-128"/>
              </a:defRPr>
            </a:lvl3pPr>
            <a:lvl4pPr marL="612552" indent="-155120" algn="l" defTabSz="892704" rtl="0" eaLnBrk="1" fontAlgn="base" hangingPunct="1">
              <a:spcBef>
                <a:spcPct val="0"/>
              </a:spcBef>
              <a:spcAft>
                <a:spcPct val="0"/>
              </a:spcAft>
              <a:buClr>
                <a:schemeClr val="tx2"/>
              </a:buClr>
              <a:buSzPct val="100000"/>
              <a:buFont typeface="Arial" pitchFamily="34" charset="0"/>
              <a:buChar char="•"/>
              <a:defRPr sz="1600" baseline="0">
                <a:solidFill>
                  <a:schemeClr val="tx1"/>
                </a:solidFill>
                <a:latin typeface="+mn-lt"/>
                <a:ea typeface="Arial Unicode MS" pitchFamily="34" charset="-128"/>
                <a:cs typeface="Arial Unicode MS" pitchFamily="34" charset="-128"/>
              </a:defRPr>
            </a:lvl4pPr>
            <a:lvl5pPr marL="747592" indent="-129791" algn="l" defTabSz="8927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ea typeface="Arial Unicode MS" pitchFamily="34" charset="-128"/>
                <a:cs typeface="Arial Unicode MS" pitchFamily="34" charset="-128"/>
              </a:defRPr>
            </a:lvl5pPr>
            <a:lvl6pPr marL="747592" indent="-129791" algn="l" defTabSz="8927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7592" indent="-129791" algn="l" defTabSz="8927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7592" indent="-129791" algn="l" defTabSz="8927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7592" indent="-129791" algn="l" defTabSz="8927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marL="131087" indent="-131087" defTabSz="699056">
              <a:spcAft>
                <a:spcPct val="20000"/>
              </a:spcAft>
              <a:buClr>
                <a:srgbClr val="83725B"/>
              </a:buClr>
              <a:buSzPct val="100000"/>
              <a:buFont typeface="Wingdings" pitchFamily="2" charset="2"/>
              <a:buChar char="§"/>
              <a:defRPr/>
            </a:pPr>
            <a:r>
              <a:rPr lang="en-US" sz="900" dirty="0">
                <a:solidFill>
                  <a:prstClr val="black"/>
                </a:solidFill>
                <a:latin typeface="Arial"/>
                <a:cs typeface="Arial"/>
              </a:rPr>
              <a:t>Energy NATJOINTS has established multi-stakeholder workstreams to deliver outcomes outlined by the President</a:t>
            </a:r>
          </a:p>
          <a:p>
            <a:pPr marL="131087" indent="-131087" defTabSz="699056">
              <a:spcAft>
                <a:spcPct val="20000"/>
              </a:spcAft>
              <a:buClr>
                <a:srgbClr val="83725B"/>
              </a:buClr>
              <a:buSzPct val="100000"/>
              <a:buFont typeface="Wingdings" pitchFamily="2" charset="2"/>
              <a:buChar char="§"/>
              <a:defRPr/>
            </a:pPr>
            <a:r>
              <a:rPr lang="en-US" sz="900" dirty="0">
                <a:solidFill>
                  <a:prstClr val="black"/>
                </a:solidFill>
                <a:latin typeface="Arial"/>
                <a:cs typeface="Arial"/>
              </a:rPr>
              <a:t>Short term interventions focused on bringing new generation capacity as quickly as possible, with longer-term actions to achieve energy security </a:t>
            </a:r>
          </a:p>
          <a:p>
            <a:pPr marL="131087" indent="-131087" defTabSz="699056">
              <a:spcAft>
                <a:spcPct val="20000"/>
              </a:spcAft>
              <a:buClr>
                <a:srgbClr val="83725B"/>
              </a:buClr>
              <a:buSzPct val="100000"/>
              <a:buFont typeface="Wingdings" pitchFamily="2" charset="2"/>
              <a:buChar char="§"/>
              <a:defRPr/>
            </a:pPr>
            <a:r>
              <a:rPr lang="en-US" sz="900" dirty="0">
                <a:solidFill>
                  <a:prstClr val="black"/>
                </a:solidFill>
                <a:latin typeface="Arial"/>
                <a:cs typeface="Arial"/>
              </a:rPr>
              <a:t>Measures detailed in the Action Plan to assist in reducing the impact of Load Shedding and will serve as the implementation plan for each work stream</a:t>
            </a:r>
          </a:p>
        </p:txBody>
      </p:sp>
      <p:sp>
        <p:nvSpPr>
          <p:cNvPr id="3" name="TextBox 2">
            <a:extLst>
              <a:ext uri="{FF2B5EF4-FFF2-40B4-BE49-F238E27FC236}">
                <a16:creationId xmlns:a16="http://schemas.microsoft.com/office/drawing/2014/main" id="{979FED75-CDE6-FBF3-53E9-2B9DF69586CD}"/>
              </a:ext>
            </a:extLst>
          </p:cNvPr>
          <p:cNvSpPr txBox="1">
            <a:spLocks/>
          </p:cNvSpPr>
          <p:nvPr>
            <p:custDataLst>
              <p:tags r:id="rId10"/>
            </p:custDataLst>
          </p:nvPr>
        </p:nvSpPr>
        <p:spPr>
          <a:xfrm>
            <a:off x="3261035" y="5011747"/>
            <a:ext cx="140966" cy="113561"/>
          </a:xfrm>
          <a:prstGeom prst="rect">
            <a:avLst/>
          </a:prstGeom>
          <a:solidFill>
            <a:srgbClr val="C1B8AD"/>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57144" tIns="57144" rIns="57144" bIns="57144" anchor="ct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indent="-192088" defTabSz="895350" eaLnBrk="1" hangingPunct="1">
              <a:buClr>
                <a:schemeClr val="tx2"/>
              </a:buClr>
              <a:buSzPct val="125000"/>
              <a:buFont typeface="Arial" pitchFamily="34" charset="0"/>
              <a:buChar char="•"/>
              <a:defRPr baseline="0">
                <a:latin typeface="+mn-lt"/>
                <a:ea typeface="Arial Unicode MS" pitchFamily="34" charset="-128"/>
                <a:cs typeface="Arial Unicode MS" pitchFamily="34" charset="-128"/>
              </a:defRPr>
            </a:lvl2pPr>
            <a:lvl3pPr marL="457200"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indent="-155575" defTabSz="895350" eaLnBrk="1" hangingPunct="1">
              <a:buClr>
                <a:schemeClr val="tx2"/>
              </a:buClr>
              <a:buSzPct val="100000"/>
              <a:buFont typeface="Arial" pitchFamily="34" charset="0"/>
              <a:buChar char="•"/>
              <a:defRPr baseline="0">
                <a:latin typeface="+mn-lt"/>
                <a:ea typeface="Arial Unicode MS" pitchFamily="34" charset="-128"/>
                <a:cs typeface="Arial Unicode MS" pitchFamily="34" charset="-128"/>
              </a:defRPr>
            </a:lvl4pPr>
            <a:lvl5pPr marL="749808"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671441">
              <a:buClr>
                <a:srgbClr val="83725B"/>
              </a:buClr>
              <a:defRPr/>
            </a:pPr>
            <a:endParaRPr lang="en-US" sz="900" kern="0" dirty="0">
              <a:solidFill>
                <a:prstClr val="black"/>
              </a:solidFill>
              <a:latin typeface="Arial"/>
            </a:endParaRPr>
          </a:p>
        </p:txBody>
      </p:sp>
      <p:sp>
        <p:nvSpPr>
          <p:cNvPr id="4" name="TextBox 3">
            <a:extLst>
              <a:ext uri="{FF2B5EF4-FFF2-40B4-BE49-F238E27FC236}">
                <a16:creationId xmlns:a16="http://schemas.microsoft.com/office/drawing/2014/main" id="{0777A264-1B3B-66D9-7E83-1BF8A33CACE9}"/>
              </a:ext>
            </a:extLst>
          </p:cNvPr>
          <p:cNvSpPr txBox="1">
            <a:spLocks/>
          </p:cNvSpPr>
          <p:nvPr>
            <p:custDataLst>
              <p:tags r:id="rId11"/>
            </p:custDataLst>
          </p:nvPr>
        </p:nvSpPr>
        <p:spPr>
          <a:xfrm>
            <a:off x="3261035" y="4824275"/>
            <a:ext cx="140966" cy="116315"/>
          </a:xfrm>
          <a:prstGeom prst="rect">
            <a:avLst/>
          </a:prstGeom>
          <a:solidFill>
            <a:schemeClr val="tx1">
              <a:lumMod val="40000"/>
              <a:lumOff val="60000"/>
            </a:schemeClr>
          </a:solidFill>
          <a:ln w="9525">
            <a:solidFill>
              <a:srgbClr val="FFFFFF"/>
            </a:solidFill>
            <a:miter lim="800000"/>
            <a:headEnd/>
            <a:tailEnd/>
          </a:ln>
          <a:effectLst/>
        </p:spPr>
        <p:txBody>
          <a:bodyPr vert="horz" lIns="57144" tIns="57144" rIns="57144" bIns="57144" anchor="ctr"/>
          <a:lstStyle>
            <a:defPPr>
              <a:defRPr lang="en-US"/>
            </a:defPPr>
            <a:lvl1pPr marR="0" lvl="0" indent="0" defTabSz="895350" fontAlgn="auto">
              <a:lnSpc>
                <a:spcPct val="100000"/>
              </a:lnSpc>
              <a:spcBef>
                <a:spcPts val="0"/>
              </a:spcBef>
              <a:spcAft>
                <a:spcPts val="0"/>
              </a:spcAft>
              <a:buClr>
                <a:srgbClr val="83725B"/>
              </a:buClr>
              <a:buSzTx/>
              <a:buFontTx/>
              <a:buNone/>
              <a:tabLst/>
              <a:defRPr kumimoji="0" sz="1400" b="1" i="0" u="none" strike="noStrike" kern="0" cap="none" spc="0" normalizeH="0" baseline="0">
                <a:ln>
                  <a:noFill/>
                </a:ln>
                <a:solidFill>
                  <a:srgbClr val="003896"/>
                </a:solidFill>
                <a:effectLst/>
                <a:uLnTx/>
                <a:uFillTx/>
                <a:latin typeface="Arial"/>
                <a:ea typeface="Arial Unicode MS" pitchFamily="34" charset="-128"/>
                <a:cs typeface="Arial Unicode MS" pitchFamily="34" charset="-128"/>
              </a:defRPr>
            </a:lvl1pPr>
            <a:lvl2pPr marL="193675" indent="-192088" defTabSz="895350">
              <a:buClr>
                <a:schemeClr val="tx2"/>
              </a:buClr>
              <a:buSzPct val="125000"/>
              <a:buFont typeface="Arial" pitchFamily="34" charset="0"/>
              <a:buChar char="•"/>
              <a:defRPr baseline="0">
                <a:ea typeface="Arial Unicode MS" pitchFamily="34" charset="-128"/>
                <a:cs typeface="Arial Unicode MS" pitchFamily="34" charset="-128"/>
              </a:defRPr>
            </a:lvl2pPr>
            <a:lvl3pPr marL="457200" indent="-261938" defTabSz="895350">
              <a:buClr>
                <a:schemeClr val="tx2"/>
              </a:buClr>
              <a:buSzPct val="120000"/>
              <a:buFont typeface="Arial" charset="0"/>
              <a:buChar char="–"/>
              <a:defRPr baseline="0">
                <a:ea typeface="Arial Unicode MS" pitchFamily="34" charset="-128"/>
                <a:cs typeface="Arial Unicode MS" pitchFamily="34" charset="-128"/>
              </a:defRPr>
            </a:lvl3pPr>
            <a:lvl4pPr marL="614363" indent="-155575" defTabSz="895350">
              <a:buClr>
                <a:schemeClr val="tx2"/>
              </a:buClr>
              <a:buSzPct val="100000"/>
              <a:buFont typeface="Arial" pitchFamily="34" charset="0"/>
              <a:buChar char="•"/>
              <a:defRPr baseline="0">
                <a:ea typeface="Arial Unicode MS" pitchFamily="34" charset="-128"/>
                <a:cs typeface="Arial Unicode MS" pitchFamily="34" charset="-128"/>
              </a:defRPr>
            </a:lvl4pPr>
            <a:lvl5pPr marL="749808" indent="-130175" defTabSz="895350">
              <a:buClr>
                <a:schemeClr val="tx2"/>
              </a:buClr>
              <a:buSzPct val="89000"/>
              <a:buFont typeface="Arial" charset="0"/>
              <a:buChar char="-"/>
              <a:defRPr baseline="0">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vl6pPr>
            <a:lvl7pPr marL="749808" indent="-130175" defTabSz="895350" fontAlgn="base">
              <a:spcBef>
                <a:spcPct val="0"/>
              </a:spcBef>
              <a:spcAft>
                <a:spcPct val="0"/>
              </a:spcAft>
              <a:buClr>
                <a:schemeClr val="tx2"/>
              </a:buClr>
              <a:buSzPct val="89000"/>
              <a:buFont typeface="Arial" charset="0"/>
              <a:buChar char="-"/>
              <a:defRPr baseline="0"/>
            </a:lvl7pPr>
            <a:lvl8pPr marL="749808" indent="-130175" defTabSz="895350" fontAlgn="base">
              <a:spcBef>
                <a:spcPct val="0"/>
              </a:spcBef>
              <a:spcAft>
                <a:spcPct val="0"/>
              </a:spcAft>
              <a:buClr>
                <a:schemeClr val="tx2"/>
              </a:buClr>
              <a:buSzPct val="89000"/>
              <a:buFont typeface="Arial" charset="0"/>
              <a:buChar char="-"/>
              <a:defRPr baseline="0"/>
            </a:lvl8pPr>
            <a:lvl9pPr marL="749808" indent="-130175" defTabSz="895350" fontAlgn="base">
              <a:spcBef>
                <a:spcPct val="0"/>
              </a:spcBef>
              <a:spcAft>
                <a:spcPct val="0"/>
              </a:spcAft>
              <a:buClr>
                <a:schemeClr val="tx2"/>
              </a:buClr>
              <a:buSzPct val="89000"/>
              <a:buFont typeface="Arial" charset="0"/>
              <a:buChar char="-"/>
              <a:defRPr baseline="0"/>
            </a:lvl9pPr>
          </a:lstStyle>
          <a:p>
            <a:pPr defTabSz="671513">
              <a:defRPr/>
            </a:pPr>
            <a:endParaRPr lang="en-US" sz="900" dirty="0">
              <a:solidFill>
                <a:prstClr val="black"/>
              </a:solidFill>
            </a:endParaRPr>
          </a:p>
        </p:txBody>
      </p:sp>
      <p:sp>
        <p:nvSpPr>
          <p:cNvPr id="5" name="TextBox 4">
            <a:extLst>
              <a:ext uri="{FF2B5EF4-FFF2-40B4-BE49-F238E27FC236}">
                <a16:creationId xmlns:a16="http://schemas.microsoft.com/office/drawing/2014/main" id="{ECE794F4-83B7-60E4-15F3-71BDDA351063}"/>
              </a:ext>
            </a:extLst>
          </p:cNvPr>
          <p:cNvSpPr txBox="1"/>
          <p:nvPr/>
        </p:nvSpPr>
        <p:spPr>
          <a:xfrm>
            <a:off x="3373997" y="4803307"/>
            <a:ext cx="708572" cy="207749"/>
          </a:xfrm>
          <a:prstGeom prst="rect">
            <a:avLst/>
          </a:prstGeom>
          <a:noFill/>
        </p:spPr>
        <p:txBody>
          <a:bodyPr wrap="square" rtlCol="0">
            <a:spAutoFit/>
          </a:bodyPr>
          <a:lstStyle/>
          <a:p>
            <a:pPr defTabSz="685800" fontAlgn="auto">
              <a:spcBef>
                <a:spcPts val="0"/>
              </a:spcBef>
              <a:spcAft>
                <a:spcPts val="0"/>
              </a:spcAft>
              <a:buClr>
                <a:srgbClr val="FFFFFF">
                  <a:lumMod val="50000"/>
                </a:srgbClr>
              </a:buClr>
              <a:defRPr/>
            </a:pPr>
            <a:r>
              <a:rPr lang="en-ZA" sz="750" dirty="0">
                <a:solidFill>
                  <a:prstClr val="black"/>
                </a:solidFill>
                <a:latin typeface="Arial" panose="020B0604020202020204"/>
                <a:cs typeface="+mn-cs"/>
              </a:rPr>
              <a:t>Delivery </a:t>
            </a:r>
          </a:p>
        </p:txBody>
      </p:sp>
      <p:sp>
        <p:nvSpPr>
          <p:cNvPr id="6" name="TextBox 5">
            <a:extLst>
              <a:ext uri="{FF2B5EF4-FFF2-40B4-BE49-F238E27FC236}">
                <a16:creationId xmlns:a16="http://schemas.microsoft.com/office/drawing/2014/main" id="{68CA6362-0BF6-7FC5-DB28-EC3B737089E9}"/>
              </a:ext>
            </a:extLst>
          </p:cNvPr>
          <p:cNvSpPr txBox="1"/>
          <p:nvPr/>
        </p:nvSpPr>
        <p:spPr>
          <a:xfrm>
            <a:off x="3373997" y="4990191"/>
            <a:ext cx="954951" cy="207749"/>
          </a:xfrm>
          <a:prstGeom prst="rect">
            <a:avLst/>
          </a:prstGeom>
          <a:noFill/>
        </p:spPr>
        <p:txBody>
          <a:bodyPr wrap="square" rtlCol="0">
            <a:spAutoFit/>
          </a:bodyPr>
          <a:lstStyle/>
          <a:p>
            <a:pPr defTabSz="685800" fontAlgn="auto">
              <a:spcBef>
                <a:spcPts val="0"/>
              </a:spcBef>
              <a:spcAft>
                <a:spcPts val="0"/>
              </a:spcAft>
              <a:buClr>
                <a:srgbClr val="FFFFFF">
                  <a:lumMod val="50000"/>
                </a:srgbClr>
              </a:buClr>
              <a:defRPr/>
            </a:pPr>
            <a:r>
              <a:rPr lang="en-ZA" sz="750" dirty="0">
                <a:solidFill>
                  <a:prstClr val="black"/>
                </a:solidFill>
                <a:latin typeface="Arial" panose="020B0604020202020204"/>
                <a:cs typeface="+mn-cs"/>
              </a:rPr>
              <a:t>Cross cutting </a:t>
            </a:r>
          </a:p>
        </p:txBody>
      </p:sp>
      <p:sp>
        <p:nvSpPr>
          <p:cNvPr id="9" name="Rectangle 8">
            <a:extLst>
              <a:ext uri="{FF2B5EF4-FFF2-40B4-BE49-F238E27FC236}">
                <a16:creationId xmlns:a16="http://schemas.microsoft.com/office/drawing/2014/main" id="{E06470B2-F71C-A535-AEC7-1F3709D528BE}"/>
              </a:ext>
            </a:extLst>
          </p:cNvPr>
          <p:cNvSpPr/>
          <p:nvPr/>
        </p:nvSpPr>
        <p:spPr>
          <a:xfrm>
            <a:off x="6716618" y="3906241"/>
            <a:ext cx="1103594" cy="433052"/>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ZA" sz="1350">
              <a:solidFill>
                <a:prstClr val="black"/>
              </a:solidFill>
              <a:latin typeface="Calibri" panose="020F0502020204030204"/>
            </a:endParaRPr>
          </a:p>
        </p:txBody>
      </p:sp>
    </p:spTree>
    <p:extLst>
      <p:ext uri="{BB962C8B-B14F-4D97-AF65-F5344CB8AC3E}">
        <p14:creationId xmlns:p14="http://schemas.microsoft.com/office/powerpoint/2010/main" val="11949870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1NPUJZfVS7.d8Aqx0sFn4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1NPUJZfVS7.d8Aqx0sFn4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1NPUJZfVS7.d8Aqx0sFn4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17.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18.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19.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Yvz9s1FQRQK70D8H52w3UQ"/>
</p:tagLst>
</file>

<file path=ppt/tags/tag20.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21.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22.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23.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24.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25.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26.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27.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DTUyzgN71HCnHvgnIJ6f8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g2yyXqX0TecVo4P8DKwLG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byyQ87EZRg7YE.M9U0joZQ"/>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W5XG5cPWC.lqP57zn9t4TA"/>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9PZ2HyQm6gs0uUYsSmgLy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gNr25VpOxrl7tqYKP1MjxA"/>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YldFmZrFO48uQl3zzvCUj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BIl.wmblzLtq.ND1nVZTm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fw0wQSAo5mqX7P6Tlk9Lz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6V40XvipudTOpdjyoIybO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EjB6orambEheP_UEd2fBf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1NPUJZfVS7.d8Aqx0sFn4Q"/>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K2VoK8aQrHrCry8GmPiVP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NAME" val="Rectangle"/>
  <p:tag name="THINKCELLSHAPEDONOTDELETE" val="p07ZR6kSbI0Owj9cuWviwvA"/>
</p:tagLst>
</file>

<file path=ppt/tags/tag43.xml><?xml version="1.0" encoding="utf-8"?>
<p:tagLst xmlns:a="http://schemas.openxmlformats.org/drawingml/2006/main" xmlns:r="http://schemas.openxmlformats.org/officeDocument/2006/relationships" xmlns:p="http://schemas.openxmlformats.org/presentationml/2006/main">
  <p:tag name="NAME" val="Rectangle"/>
  <p:tag name="THINKCELLSHAPEDONOTDELETE" val="p07ZR6kSbI0Owj9cuWviwvA"/>
</p:tagLst>
</file>

<file path=ppt/tags/tag44.xml><?xml version="1.0" encoding="utf-8"?>
<p:tagLst xmlns:a="http://schemas.openxmlformats.org/drawingml/2006/main" xmlns:r="http://schemas.openxmlformats.org/officeDocument/2006/relationships" xmlns:p="http://schemas.openxmlformats.org/presentationml/2006/main">
  <p:tag name="NAME" val="Rectangle"/>
  <p:tag name="THINKCELLSHAPEDONOTDELETE" val="p07ZR6kSbI0Owj9cuWviwvA"/>
</p:tagLst>
</file>

<file path=ppt/tags/tag45.xml><?xml version="1.0" encoding="utf-8"?>
<p:tagLst xmlns:a="http://schemas.openxmlformats.org/drawingml/2006/main" xmlns:r="http://schemas.openxmlformats.org/officeDocument/2006/relationships" xmlns:p="http://schemas.openxmlformats.org/presentationml/2006/main">
  <p:tag name="NAME" val="Rectangle"/>
  <p:tag name="THINKCELLSHAPEDONOTDELETE" val="p07ZR6kSbI0Owj9cuWviwvA"/>
</p:tagLst>
</file>

<file path=ppt/tags/tag46.xml><?xml version="1.0" encoding="utf-8"?>
<p:tagLst xmlns:a="http://schemas.openxmlformats.org/drawingml/2006/main" xmlns:r="http://schemas.openxmlformats.org/officeDocument/2006/relationships" xmlns:p="http://schemas.openxmlformats.org/presentationml/2006/main">
  <p:tag name="NAME" val="Rectangle"/>
  <p:tag name="THINKCELLSHAPEDONOTDELETE" val="p07ZR6kSbI0Owj9cuWviwvA"/>
</p:tagLst>
</file>

<file path=ppt/tags/tag47.xml><?xml version="1.0" encoding="utf-8"?>
<p:tagLst xmlns:a="http://schemas.openxmlformats.org/drawingml/2006/main" xmlns:r="http://schemas.openxmlformats.org/officeDocument/2006/relationships" xmlns:p="http://schemas.openxmlformats.org/presentationml/2006/main">
  <p:tag name="NAME" val="Rectangle"/>
  <p:tag name="THINKCELLSHAPEDONOTDELETE" val="p07ZR6kSbI0Owj9cuWviwvA"/>
</p:tagLst>
</file>

<file path=ppt/tags/tag48.xml><?xml version="1.0" encoding="utf-8"?>
<p:tagLst xmlns:a="http://schemas.openxmlformats.org/drawingml/2006/main" xmlns:r="http://schemas.openxmlformats.org/officeDocument/2006/relationships" xmlns:p="http://schemas.openxmlformats.org/presentationml/2006/main">
  <p:tag name="NAME" val="Rectangle"/>
  <p:tag name="THINKCELLSHAPEDONOTDELETE" val="p07ZR6kSbI0Owj9cuWviwvA"/>
</p:tagLst>
</file>

<file path=ppt/tags/tag49.xml><?xml version="1.0" encoding="utf-8"?>
<p:tagLst xmlns:a="http://schemas.openxmlformats.org/drawingml/2006/main" xmlns:r="http://schemas.openxmlformats.org/officeDocument/2006/relationships" xmlns:p="http://schemas.openxmlformats.org/presentationml/2006/main">
  <p:tag name="NAME" val="Rectangle"/>
  <p:tag name="THINKCELLSHAPEDONOTDELETE" val="p07ZR6kSbI0Owj9cuWviwv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NAME" val="Rectangle"/>
  <p:tag name="THINKCELLSHAPEDONOTDELETE" val="p07ZR6kSbI0Owj9cuWviwvA"/>
</p:tagLst>
</file>

<file path=ppt/tags/tag51.xml><?xml version="1.0" encoding="utf-8"?>
<p:tagLst xmlns:a="http://schemas.openxmlformats.org/drawingml/2006/main" xmlns:r="http://schemas.openxmlformats.org/officeDocument/2006/relationships" xmlns:p="http://schemas.openxmlformats.org/presentationml/2006/main">
  <p:tag name="NAME" val="Rectangle"/>
  <p:tag name="THINKCELLSHAPEDONOTDELETE" val="p07ZR6kSbI0Owj9cuWviwvA"/>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Yvz9s1FQRQK70D8H52w3U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6yJ7c7QzT92Xgk69G6qK3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efault Design">
  <a:themeElements>
    <a:clrScheme name="">
      <a:dk1>
        <a:srgbClr val="003896"/>
      </a:dk1>
      <a:lt1>
        <a:srgbClr val="FFFFFF"/>
      </a:lt1>
      <a:dk2>
        <a:srgbClr val="FFFFFF"/>
      </a:dk2>
      <a:lt2>
        <a:srgbClr val="DDDDDD"/>
      </a:lt2>
      <a:accent1>
        <a:srgbClr val="003896"/>
      </a:accent1>
      <a:accent2>
        <a:srgbClr val="83725B"/>
      </a:accent2>
      <a:accent3>
        <a:srgbClr val="FFFFFF"/>
      </a:accent3>
      <a:accent4>
        <a:srgbClr val="002E7F"/>
      </a:accent4>
      <a:accent5>
        <a:srgbClr val="AAAEC9"/>
      </a:accent5>
      <a:accent6>
        <a:srgbClr val="766752"/>
      </a:accent6>
      <a:hlink>
        <a:srgbClr val="83725B"/>
      </a:hlink>
      <a:folHlink>
        <a:srgbClr val="858705"/>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FFFFFF"/>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003896"/>
        </a:dk1>
        <a:lt1>
          <a:srgbClr val="FFFFFF"/>
        </a:lt1>
        <a:dk2>
          <a:srgbClr val="FFFFFF"/>
        </a:dk2>
        <a:lt2>
          <a:srgbClr val="808080"/>
        </a:lt2>
        <a:accent1>
          <a:srgbClr val="BBE0E3"/>
        </a:accent1>
        <a:accent2>
          <a:srgbClr val="333399"/>
        </a:accent2>
        <a:accent3>
          <a:srgbClr val="FFFFFF"/>
        </a:accent3>
        <a:accent4>
          <a:srgbClr val="002E7F"/>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5">
        <a:dk1>
          <a:srgbClr val="003896"/>
        </a:dk1>
        <a:lt1>
          <a:srgbClr val="FFFFFF"/>
        </a:lt1>
        <a:dk2>
          <a:srgbClr val="FFFFFF"/>
        </a:dk2>
        <a:lt2>
          <a:srgbClr val="808080"/>
        </a:lt2>
        <a:accent1>
          <a:srgbClr val="BBE0E3"/>
        </a:accent1>
        <a:accent2>
          <a:srgbClr val="333399"/>
        </a:accent2>
        <a:accent3>
          <a:srgbClr val="FFFFFF"/>
        </a:accent3>
        <a:accent4>
          <a:srgbClr val="002E7F"/>
        </a:accent4>
        <a:accent5>
          <a:srgbClr val="DAEDEF"/>
        </a:accent5>
        <a:accent6>
          <a:srgbClr val="2D2D8A"/>
        </a:accent6>
        <a:hlink>
          <a:srgbClr val="83725B"/>
        </a:hlink>
        <a:folHlink>
          <a:srgbClr val="99CC00"/>
        </a:folHlink>
      </a:clrScheme>
      <a:clrMap bg1="lt1" tx1="dk1" bg2="lt2" tx2="dk2" accent1="accent1" accent2="accent2" accent3="accent3" accent4="accent4" accent5="accent5" accent6="accent6" hlink="hlink" folHlink="folHlink"/>
    </a:extraClrScheme>
    <a:extraClrScheme>
      <a:clrScheme name="Default Design 16">
        <a:dk1>
          <a:srgbClr val="003896"/>
        </a:dk1>
        <a:lt1>
          <a:srgbClr val="FFFFFF"/>
        </a:lt1>
        <a:dk2>
          <a:srgbClr val="FFFFFF"/>
        </a:dk2>
        <a:lt2>
          <a:srgbClr val="808080"/>
        </a:lt2>
        <a:accent1>
          <a:srgbClr val="BBE0E3"/>
        </a:accent1>
        <a:accent2>
          <a:srgbClr val="333399"/>
        </a:accent2>
        <a:accent3>
          <a:srgbClr val="FFFFFF"/>
        </a:accent3>
        <a:accent4>
          <a:srgbClr val="002E7F"/>
        </a:accent4>
        <a:accent5>
          <a:srgbClr val="DAEDEF"/>
        </a:accent5>
        <a:accent6>
          <a:srgbClr val="2D2D8A"/>
        </a:accent6>
        <a:hlink>
          <a:srgbClr val="83725B"/>
        </a:hlink>
        <a:folHlink>
          <a:srgbClr val="858705"/>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Eskom">
      <a:dk1>
        <a:srgbClr val="003896"/>
      </a:dk1>
      <a:lt1>
        <a:srgbClr val="FFFFFF"/>
      </a:lt1>
      <a:dk2>
        <a:srgbClr val="83725B"/>
      </a:dk2>
      <a:lt2>
        <a:srgbClr val="DDDDDD"/>
      </a:lt2>
      <a:accent1>
        <a:srgbClr val="003896"/>
      </a:accent1>
      <a:accent2>
        <a:srgbClr val="9B6D56"/>
      </a:accent2>
      <a:accent3>
        <a:srgbClr val="96330F"/>
      </a:accent3>
      <a:accent4>
        <a:srgbClr val="C97A00"/>
      </a:accent4>
      <a:accent5>
        <a:srgbClr val="598787"/>
      </a:accent5>
      <a:accent6>
        <a:srgbClr val="0DAF2B"/>
      </a:accent6>
      <a:hlink>
        <a:srgbClr val="83725B"/>
      </a:hlink>
      <a:folHlink>
        <a:srgbClr val="C97A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marL="285750" indent="-285750">
          <a:buClr>
            <a:schemeClr val="bg1">
              <a:lumMod val="50000"/>
            </a:schemeClr>
          </a:buClr>
          <a:buFont typeface="Wingdings" panose="05000000000000000000" pitchFamily="2" charset="2"/>
          <a:buChar char="§"/>
          <a:defRPr sz="1400" dirty="0" err="1" smtClean="0"/>
        </a:defPPr>
      </a:lstStyle>
    </a:txDef>
  </a:objectDefaults>
  <a:extraClrSchemeLst/>
  <a:extLst>
    <a:ext uri="{05A4C25C-085E-4340-85A3-A5531E510DB2}">
      <thm15:themeFamily xmlns:thm15="http://schemas.microsoft.com/office/thememl/2012/main" name="Eskom Widescreen_Without Visuals" id="{A8DDC17B-1581-4D7F-8C14-7723306C0474}" vid="{AABB89EC-0ED7-46E8-A361-2FD02679C18D}"/>
    </a:ext>
  </a:extLst>
</a:theme>
</file>

<file path=ppt/theme/theme4.xml><?xml version="1.0" encoding="utf-8"?>
<a:theme xmlns:a="http://schemas.openxmlformats.org/drawingml/2006/main" name="Content Slide Master">
  <a:themeElements>
    <a:clrScheme name="Eskom">
      <a:dk1>
        <a:srgbClr val="003896"/>
      </a:dk1>
      <a:lt1>
        <a:srgbClr val="FFFFFF"/>
      </a:lt1>
      <a:dk2>
        <a:srgbClr val="83725B"/>
      </a:dk2>
      <a:lt2>
        <a:srgbClr val="DDDDDD"/>
      </a:lt2>
      <a:accent1>
        <a:srgbClr val="003896"/>
      </a:accent1>
      <a:accent2>
        <a:srgbClr val="9B6D56"/>
      </a:accent2>
      <a:accent3>
        <a:srgbClr val="96330F"/>
      </a:accent3>
      <a:accent4>
        <a:srgbClr val="C97A00"/>
      </a:accent4>
      <a:accent5>
        <a:srgbClr val="598787"/>
      </a:accent5>
      <a:accent6>
        <a:srgbClr val="0DAF2B"/>
      </a:accent6>
      <a:hlink>
        <a:srgbClr val="83725B"/>
      </a:hlink>
      <a:folHlink>
        <a:srgbClr val="C97A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marL="285750" indent="-285750">
          <a:buClr>
            <a:schemeClr val="bg1">
              <a:lumMod val="50000"/>
            </a:schemeClr>
          </a:buClr>
          <a:buFont typeface="Wingdings" panose="05000000000000000000" pitchFamily="2" charset="2"/>
          <a:buChar char="§"/>
          <a:defRPr sz="1400" dirty="0" err="1" smtClean="0"/>
        </a:defPPr>
      </a:lstStyle>
    </a:txDef>
  </a:objectDefaults>
  <a:extraClrSchemeLst/>
  <a:extLst>
    <a:ext uri="{05A4C25C-085E-4340-85A3-A5531E510DB2}">
      <thm15:themeFamily xmlns:thm15="http://schemas.microsoft.com/office/thememl/2012/main" name="Presentation1" id="{1E5B683E-D731-44A3-995F-FBDD736D6143}" vid="{6AEA1211-FEE5-49DA-A65B-5350B454C766}"/>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C2866102197043941391604A5FB4A4" ma:contentTypeVersion="16" ma:contentTypeDescription="Create a new document." ma:contentTypeScope="" ma:versionID="a97a1f1b8b7372874e9df254032f111d">
  <xsd:schema xmlns:xsd="http://www.w3.org/2001/XMLSchema" xmlns:xs="http://www.w3.org/2001/XMLSchema" xmlns:p="http://schemas.microsoft.com/office/2006/metadata/properties" xmlns:ns3="99ecca86-1491-4d54-bdc1-874e6d86931e" xmlns:ns4="1b2042c9-de4d-48dc-b91d-cd5333993f63" targetNamespace="http://schemas.microsoft.com/office/2006/metadata/properties" ma:root="true" ma:fieldsID="c1b5e197789c1cd0c50717aa68d2455d" ns3:_="" ns4:_="">
    <xsd:import namespace="99ecca86-1491-4d54-bdc1-874e6d86931e"/>
    <xsd:import namespace="1b2042c9-de4d-48dc-b91d-cd5333993f6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LengthInSeconds" minOccurs="0"/>
                <xsd:element ref="ns4:MediaServiceAutoTags" minOccurs="0"/>
                <xsd:element ref="ns4:MediaServiceOCR" minOccurs="0"/>
                <xsd:element ref="ns4:MediaServiceGenerationTime" minOccurs="0"/>
                <xsd:element ref="ns4:MediaServiceEventHashCode" minOccurs="0"/>
                <xsd:element ref="ns4:_activity" minOccurs="0"/>
                <xsd:element ref="ns4:MediaServiceObjectDetectorVersion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ecca86-1491-4d54-bdc1-874e6d86931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b2042c9-de4d-48dc-b91d-cd5333993f6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1b2042c9-de4d-48dc-b91d-cd5333993f6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2DEC2C1-C213-41DC-8F63-F27A8C1E92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ecca86-1491-4d54-bdc1-874e6d86931e"/>
    <ds:schemaRef ds:uri="1b2042c9-de4d-48dc-b91d-cd5333993f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37E7972-5540-4FF3-B330-DCC478A57D49}">
  <ds:schemaRefs>
    <ds:schemaRef ds:uri="http://purl.org/dc/elements/1.1/"/>
    <ds:schemaRef ds:uri="1b2042c9-de4d-48dc-b91d-cd5333993f63"/>
    <ds:schemaRef ds:uri="http://www.w3.org/XML/1998/namespace"/>
    <ds:schemaRef ds:uri="http://schemas.microsoft.com/office/2006/documentManagement/types"/>
    <ds:schemaRef ds:uri="http://schemas.microsoft.com/office/2006/metadata/properties"/>
    <ds:schemaRef ds:uri="99ecca86-1491-4d54-bdc1-874e6d86931e"/>
    <ds:schemaRef ds:uri="http://purl.org/dc/terms/"/>
    <ds:schemaRef ds:uri="http://purl.org/dc/dcmitype/"/>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A45312A8-B799-43B1-9C65-7FD22E1DD7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11950</TotalTime>
  <Words>2295</Words>
  <Application>Microsoft Office PowerPoint</Application>
  <PresentationFormat>On-screen Show (4:3)</PresentationFormat>
  <Paragraphs>300</Paragraphs>
  <Slides>23</Slides>
  <Notes>6</Notes>
  <HiddenSlides>0</HiddenSlides>
  <MMClips>1</MMClips>
  <ScaleCrop>false</ScaleCrop>
  <HeadingPairs>
    <vt:vector size="8" baseType="variant">
      <vt:variant>
        <vt:lpstr>Fonts Used</vt:lpstr>
      </vt:variant>
      <vt:variant>
        <vt:i4>8</vt:i4>
      </vt:variant>
      <vt:variant>
        <vt:lpstr>Theme</vt:lpstr>
      </vt:variant>
      <vt:variant>
        <vt:i4>4</vt:i4>
      </vt:variant>
      <vt:variant>
        <vt:lpstr>Embedded OLE Servers</vt:lpstr>
      </vt:variant>
      <vt:variant>
        <vt:i4>1</vt:i4>
      </vt:variant>
      <vt:variant>
        <vt:lpstr>Slide Titles</vt:lpstr>
      </vt:variant>
      <vt:variant>
        <vt:i4>23</vt:i4>
      </vt:variant>
    </vt:vector>
  </HeadingPairs>
  <TitlesOfParts>
    <vt:vector size="36" baseType="lpstr">
      <vt:lpstr>Arial</vt:lpstr>
      <vt:lpstr>Arial Nova</vt:lpstr>
      <vt:lpstr>Calibri</vt:lpstr>
      <vt:lpstr>Courier New</vt:lpstr>
      <vt:lpstr>Gill Sans MT</vt:lpstr>
      <vt:lpstr>Lato</vt:lpstr>
      <vt:lpstr>Trebuchet MS</vt:lpstr>
      <vt:lpstr>Wingdings</vt:lpstr>
      <vt:lpstr>Default Design</vt:lpstr>
      <vt:lpstr>Custom Design</vt:lpstr>
      <vt:lpstr>Office Theme</vt:lpstr>
      <vt:lpstr>Content Slide Master</vt:lpstr>
      <vt:lpstr>think-cell Slide</vt:lpstr>
      <vt:lpstr>  Eskom Demand Side Management  How can it sustainably be implemented for the benefit of the economy?   </vt:lpstr>
      <vt:lpstr>CONTEXT to Electricity Crisis</vt:lpstr>
      <vt:lpstr>BALANCING ACT – DEMAND AND SUPPLY</vt:lpstr>
      <vt:lpstr>We plan to return units on long term outage and execute major refurbishment projects to recover 8472 MW</vt:lpstr>
      <vt:lpstr>Eskom is focussing on 6 key areas to deliver 250MW of demand reduction during the FY24 summer period </vt:lpstr>
      <vt:lpstr>PowerPoint Presentation</vt:lpstr>
      <vt:lpstr>Distribution Demand Management Program (DDMP)</vt:lpstr>
      <vt:lpstr>Framing the problem statement: Eskom levers to modify the Country DEMAND options to assisting in balancing Supply and Demand</vt:lpstr>
      <vt:lpstr>NECOM WORKSTREAM 5 –  DEMAND SIDE MAANAGEMENT</vt:lpstr>
      <vt:lpstr>NECOM Structure</vt:lpstr>
      <vt:lpstr>PowerPoint Presentation</vt:lpstr>
      <vt:lpstr>Distribution Demand Management Programme</vt:lpstr>
      <vt:lpstr>Demand Response</vt:lpstr>
      <vt:lpstr>Load curtailment</vt:lpstr>
      <vt:lpstr>Eskom Distribution Standard Offer</vt:lpstr>
      <vt:lpstr>Wheeling</vt:lpstr>
      <vt:lpstr>PowerPoint Presentation</vt:lpstr>
      <vt:lpstr>In addition to demand reduction, Dx is also focussing on five other initiatives to relieve pressure on the electricity system</vt:lpstr>
      <vt:lpstr>PowerPoint Presentation</vt:lpstr>
      <vt:lpstr>PowerPoint Presentation</vt:lpstr>
      <vt:lpstr>PowerPoint Presentation</vt:lpstr>
      <vt:lpstr>PowerPoint Presentation</vt:lpstr>
      <vt:lpstr>THANK YOU</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Schools program - Energy Efficiency</dc:title>
  <dc:creator>Malcolm Van Harte</dc:creator>
  <cp:lastModifiedBy>Malcolm Van Harte</cp:lastModifiedBy>
  <cp:revision>499</cp:revision>
  <cp:lastPrinted>2023-10-03T11:32:05Z</cp:lastPrinted>
  <dcterms:created xsi:type="dcterms:W3CDTF">2009-06-02T18:15:51Z</dcterms:created>
  <dcterms:modified xsi:type="dcterms:W3CDTF">2023-10-11T05:55:20Z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0x01010078C2866102197043941391604A5FB4A4</vt:lpwstr>
  </property>
</Properties>
</file>